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Fiona Gu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OpenSans-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11T04:41:40.208">
    <p:pos x="6000" y="0"/>
    <p:text>@keithab@isi.edu Pls check the speaker notes under each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11T04:41:52.422">
    <p:pos x="6000" y="0"/>
    <p:text>@keithab@isi.edu not sure if you want to get into the details, I'll let you decide whether to keep slides 5,6,7
but some of the following methods and results ARE related to CLIP and diffusion models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935e9bf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935e9bf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935e9bf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935e9bf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935e9bf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935e9bf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935e9bf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935e9bf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935e9bfa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935e9bf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935e9bfa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935e9bfa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935e9bfa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935e9bfa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935e9bfa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935e9bfa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d314ec75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d314ec75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done on CLIP model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d314ec75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d314ec75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is an analysis done by Bloomberg, not from an academic paper. Use conclusions with caution. </a:t>
            </a:r>
            <a:r>
              <a:rPr lang="en" sz="1400">
                <a:solidFill>
                  <a:schemeClr val="dk1"/>
                </a:solidFill>
              </a:rPr>
              <a:t>Nevertheless, it still shows that bias is a big potential problem for GenAI.</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Bloomberg used Stable Diffusion to generate total of 5,100 images related to job titles and crime. 300 images each for 7 jobs that are typically considered “high-paying” in the US and 7 that are considered “low-paying”, plus 3 categories related to crime.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Every image was reviewed by a team of reporters and labeled according to the perceived </a:t>
            </a:r>
            <a:r>
              <a:rPr b="1" lang="en" sz="1400">
                <a:solidFill>
                  <a:schemeClr val="dk1"/>
                </a:solidFill>
              </a:rPr>
              <a:t>skin color and gender </a:t>
            </a:r>
            <a:r>
              <a:rPr lang="en" sz="1400">
                <a:solidFill>
                  <a:schemeClr val="dk1"/>
                </a:solidFill>
              </a:rPr>
              <a:t>of the person pictured.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d314ec75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d314ec7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50">
                <a:solidFill>
                  <a:srgbClr val="333333"/>
                </a:solidFill>
                <a:highlight>
                  <a:srgbClr val="FCFCFC"/>
                </a:highlight>
                <a:latin typeface="Roboto"/>
                <a:ea typeface="Roboto"/>
                <a:cs typeface="Roboto"/>
                <a:sym typeface="Roboto"/>
              </a:rPr>
              <a:t>Generative multimodal models based on </a:t>
            </a:r>
            <a:r>
              <a:rPr b="1" lang="en" sz="1350">
                <a:solidFill>
                  <a:srgbClr val="333333"/>
                </a:solidFill>
                <a:highlight>
                  <a:srgbClr val="FCFCFC"/>
                </a:highlight>
                <a:latin typeface="Roboto"/>
                <a:ea typeface="Roboto"/>
                <a:cs typeface="Roboto"/>
                <a:sym typeface="Roboto"/>
              </a:rPr>
              <a:t>diffusion models</a:t>
            </a:r>
            <a:r>
              <a:rPr lang="en" sz="1350">
                <a:solidFill>
                  <a:srgbClr val="333333"/>
                </a:solidFill>
                <a:highlight>
                  <a:srgbClr val="FCFCFC"/>
                </a:highlight>
                <a:latin typeface="Roboto"/>
                <a:ea typeface="Roboto"/>
                <a:cs typeface="Roboto"/>
                <a:sym typeface="Roboto"/>
              </a:rPr>
              <a:t> have seen tremendous growth and advances in recent years and are being used for information search and retrieval along with traditional search engines.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d314ec75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d314ec75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For each image depicting a perceived woman, Stable Diffusion generated almost three times as many images of perceived men.</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d314ec75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d314ec75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d314ec75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d314ec75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d314ec7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d314ec7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d314ec75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d314ec7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indicating very light and dark skin tones are marginalized from the learned representation of the models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d314ec75d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d314ec75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indicating very light and dark skin tones are marginalized from the learned representation of the models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d314ec75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d314ec75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d314ec7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d314ec7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Diagnostic prompts including target attributes, identity and professions</a:t>
            </a:r>
            <a:endParaRPr sz="1400">
              <a:solidFill>
                <a:schemeClr val="dk1"/>
              </a:solidFill>
            </a:endParaRPr>
          </a:p>
          <a:p>
            <a:pPr indent="-317500" lvl="0" marL="457200" rtl="0" algn="l">
              <a:lnSpc>
                <a:spcPct val="115000"/>
              </a:lnSpc>
              <a:spcBef>
                <a:spcPts val="1000"/>
              </a:spcBef>
              <a:spcAft>
                <a:spcPts val="0"/>
              </a:spcAft>
              <a:buClr>
                <a:schemeClr val="dk1"/>
              </a:buClr>
              <a:buSzPts val="1400"/>
              <a:buAutoNum type="arabicPeriod"/>
            </a:pPr>
            <a:r>
              <a:rPr lang="en" sz="1400">
                <a:solidFill>
                  <a:schemeClr val="dk1"/>
                </a:solidFill>
              </a:rPr>
              <a:t>Detection of attributes in generated images, using </a:t>
            </a:r>
            <a:r>
              <a:rPr i="1" lang="en" sz="1400">
                <a:solidFill>
                  <a:schemeClr val="dk1"/>
                </a:solidFill>
              </a:rPr>
              <a:t>models</a:t>
            </a:r>
            <a:r>
              <a:rPr lang="en" sz="1400">
                <a:solidFill>
                  <a:schemeClr val="dk1"/>
                </a:solidFill>
              </a:rPr>
              <a:t> and/or </a:t>
            </a:r>
            <a:r>
              <a:rPr i="1" lang="en" sz="1400">
                <a:solidFill>
                  <a:schemeClr val="dk1"/>
                </a:solidFill>
              </a:rPr>
              <a:t>human evaluation</a:t>
            </a:r>
            <a:r>
              <a:rPr lang="en" sz="1400">
                <a:solidFill>
                  <a:schemeClr val="dk1"/>
                </a:solidFill>
              </a:rPr>
              <a:t>.</a:t>
            </a:r>
            <a:endParaRPr sz="1400">
              <a:solidFill>
                <a:schemeClr val="dk1"/>
              </a:solidFill>
            </a:endParaRPr>
          </a:p>
          <a:p>
            <a:pPr indent="-317500" lvl="1" marL="914400" rtl="0" algn="l">
              <a:lnSpc>
                <a:spcPct val="115000"/>
              </a:lnSpc>
              <a:spcBef>
                <a:spcPts val="1000"/>
              </a:spcBef>
              <a:spcAft>
                <a:spcPts val="0"/>
              </a:spcAft>
              <a:buClr>
                <a:schemeClr val="dk1"/>
              </a:buClr>
              <a:buSzPts val="1400"/>
              <a:buAutoNum type="alphaLcPeriod"/>
            </a:pPr>
            <a:r>
              <a:rPr lang="en" sz="1400">
                <a:solidFill>
                  <a:schemeClr val="dk1"/>
                </a:solidFill>
              </a:rPr>
              <a:t>Text Features Analysis: from generated image to </a:t>
            </a:r>
            <a:r>
              <a:rPr b="1" lang="en" sz="1400">
                <a:solidFill>
                  <a:schemeClr val="dk1"/>
                </a:solidFill>
              </a:rPr>
              <a:t>text descriptions</a:t>
            </a:r>
            <a:endParaRPr b="1" sz="1400">
              <a:solidFill>
                <a:schemeClr val="dk1"/>
              </a:solidFill>
            </a:endParaRPr>
          </a:p>
          <a:p>
            <a:pPr indent="-317500" lvl="2" marL="1371600" rtl="0" algn="l">
              <a:lnSpc>
                <a:spcPct val="115000"/>
              </a:lnSpc>
              <a:spcBef>
                <a:spcPts val="1000"/>
              </a:spcBef>
              <a:spcAft>
                <a:spcPts val="0"/>
              </a:spcAft>
              <a:buClr>
                <a:schemeClr val="dk1"/>
              </a:buClr>
              <a:buSzPts val="1400"/>
              <a:buAutoNum type="romanLcPeriod"/>
            </a:pPr>
            <a:r>
              <a:rPr lang="en" sz="1400">
                <a:solidFill>
                  <a:schemeClr val="dk1"/>
                </a:solidFill>
              </a:rPr>
              <a:t>Image Captioning </a:t>
            </a:r>
            <a:endParaRPr sz="1400">
              <a:solidFill>
                <a:schemeClr val="dk1"/>
              </a:solidFill>
            </a:endParaRPr>
          </a:p>
          <a:p>
            <a:pPr indent="-317500" lvl="2" marL="1371600" rtl="0" algn="l">
              <a:lnSpc>
                <a:spcPct val="115000"/>
              </a:lnSpc>
              <a:spcBef>
                <a:spcPts val="1000"/>
              </a:spcBef>
              <a:spcAft>
                <a:spcPts val="0"/>
              </a:spcAft>
              <a:buClr>
                <a:schemeClr val="dk1"/>
              </a:buClr>
              <a:buSzPts val="1400"/>
              <a:buAutoNum type="romanLcPeriod"/>
            </a:pPr>
            <a:r>
              <a:rPr lang="en" sz="1400">
                <a:solidFill>
                  <a:schemeClr val="dk1"/>
                </a:solidFill>
              </a:rPr>
              <a:t>Visual Question Answering (VQA)</a:t>
            </a:r>
            <a:endParaRPr sz="1400">
              <a:solidFill>
                <a:schemeClr val="dk1"/>
              </a:solidFill>
            </a:endParaRPr>
          </a:p>
          <a:p>
            <a:pPr indent="-317500" lvl="1" marL="914400" rtl="0" algn="l">
              <a:lnSpc>
                <a:spcPct val="115000"/>
              </a:lnSpc>
              <a:spcBef>
                <a:spcPts val="1000"/>
              </a:spcBef>
              <a:spcAft>
                <a:spcPts val="0"/>
              </a:spcAft>
              <a:buClr>
                <a:schemeClr val="dk1"/>
              </a:buClr>
              <a:buSzPts val="1400"/>
              <a:buAutoNum type="alphaLcPeriod"/>
            </a:pPr>
            <a:r>
              <a:rPr lang="en" sz="1400">
                <a:solidFill>
                  <a:schemeClr val="dk1"/>
                </a:solidFill>
              </a:rPr>
              <a:t>Visual Feature Analysis: clustering-based</a:t>
            </a:r>
            <a:endParaRPr sz="1400">
              <a:solidFill>
                <a:schemeClr val="dk1"/>
              </a:solidFill>
            </a:endParaRPr>
          </a:p>
          <a:p>
            <a:pPr indent="-317500" lvl="2" marL="1371600" rtl="0" algn="l">
              <a:lnSpc>
                <a:spcPct val="115000"/>
              </a:lnSpc>
              <a:spcBef>
                <a:spcPts val="1000"/>
              </a:spcBef>
              <a:spcAft>
                <a:spcPts val="0"/>
              </a:spcAft>
              <a:buClr>
                <a:schemeClr val="dk1"/>
              </a:buClr>
              <a:buSzPts val="1400"/>
              <a:buAutoNum type="romanLcPeriod"/>
            </a:pPr>
            <a:r>
              <a:rPr lang="en" sz="1400">
                <a:solidFill>
                  <a:schemeClr val="dk1"/>
                </a:solidFill>
              </a:rPr>
              <a:t>Use the VQA model to generate image embeddings (the normalized average of the question token embeddings produced by the VQA encoder conditioned on the image)</a:t>
            </a:r>
            <a:endParaRPr sz="1400">
              <a:solidFill>
                <a:schemeClr val="dk1"/>
              </a:solidFill>
            </a:endParaRPr>
          </a:p>
          <a:p>
            <a:pPr indent="-317500" lvl="2" marL="1371600" rtl="0" algn="l">
              <a:lnSpc>
                <a:spcPct val="115000"/>
              </a:lnSpc>
              <a:spcBef>
                <a:spcPts val="1000"/>
              </a:spcBef>
              <a:spcAft>
                <a:spcPts val="1000"/>
              </a:spcAft>
              <a:buClr>
                <a:schemeClr val="dk1"/>
              </a:buClr>
              <a:buSzPts val="1400"/>
              <a:buAutoNum type="romanLcPeriod"/>
            </a:pPr>
            <a:r>
              <a:rPr lang="en" sz="1400">
                <a:solidFill>
                  <a:schemeClr val="dk1"/>
                </a:solidFill>
              </a:rPr>
              <a:t>Clustering in the embedding space</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d314ec75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d314ec75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d314ec75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d314ec75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d314ec75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d314ec75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Dall-E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generation aligns quite well with the specific text prompt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d314ec75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d314ec75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d314ec75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d314ec75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d314ec75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d314ec75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large and uncurated datasets to train vision-and-language models has raised concerns about fair representations</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annotate with demographic and contextual attributes can help</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In addition, it’s also necessary to conduct analysis of the annotations, focusing on how different demographic groups are represented</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d314ec75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d314ec75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d314ec75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d314ec75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d314ec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d314ec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d314ec75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d314ec75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gives introduction to what the image variation and captioning tasks look like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d314ec75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d314ec75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d314ec75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d314ec75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d314ec75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d314ec75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Diffusion model: </a:t>
            </a:r>
            <a:r>
              <a:rPr lang="en" sz="1400">
                <a:solidFill>
                  <a:schemeClr val="dk1"/>
                </a:solidFill>
              </a:rPr>
              <a:t>work by gradually adding Gaussian noise to the original data in the </a:t>
            </a:r>
            <a:r>
              <a:rPr b="1" lang="en" sz="1400">
                <a:solidFill>
                  <a:schemeClr val="dk1"/>
                </a:solidFill>
              </a:rPr>
              <a:t>forward diffusion process</a:t>
            </a:r>
            <a:r>
              <a:rPr lang="en" sz="1400">
                <a:solidFill>
                  <a:schemeClr val="dk1"/>
                </a:solidFill>
              </a:rPr>
              <a:t> and then learning to remove the noise in the </a:t>
            </a:r>
            <a:r>
              <a:rPr b="1" lang="en" sz="1400">
                <a:solidFill>
                  <a:schemeClr val="dk1"/>
                </a:solidFill>
              </a:rPr>
              <a:t>reverse diffusion process</a:t>
            </a:r>
            <a:r>
              <a:rPr lang="en" sz="1400">
                <a:solidFill>
                  <a:schemeClr val="dk1"/>
                </a:solidFill>
              </a:rPr>
              <a:t>.</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314ec75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314ec75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d314ec75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d314ec75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caption is self explanatory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openaccess.thecvf.com/content/ICCV2023/papers/Cho_DALL-Eval_Probing_the_Reasoning_Skills_and_Social_Biases_of_Text-to-Image_ICCV_2023_paper.pdf" TargetMode="External"/><Relationship Id="rId4" Type="http://schemas.openxmlformats.org/officeDocument/2006/relationships/hyperlink" Target="https://link.springer.com/chapter/10.1007/978-3-031-37249-0_2" TargetMode="External"/><Relationship Id="rId11" Type="http://schemas.openxmlformats.org/officeDocument/2006/relationships/hyperlink" Target="https://dl.acm.org/doi/abs/10.1145/3531146.3533183" TargetMode="External"/><Relationship Id="rId10" Type="http://schemas.openxmlformats.org/officeDocument/2006/relationships/hyperlink" Target="https://dl.acm.org/doi/pdf/10.1145/3514094.3534136" TargetMode="External"/><Relationship Id="rId12" Type="http://schemas.openxmlformats.org/officeDocument/2006/relationships/hyperlink" Target="https://arxiv.org/abs/2304.04874" TargetMode="External"/><Relationship Id="rId9" Type="http://schemas.openxmlformats.org/officeDocument/2006/relationships/hyperlink" Target="https://arxiv.org/abs/2011.13456" TargetMode="External"/><Relationship Id="rId5" Type="http://schemas.openxmlformats.org/officeDocument/2006/relationships/hyperlink" Target="https://arxiv.org/abs/2303.11408" TargetMode="External"/><Relationship Id="rId6" Type="http://schemas.openxmlformats.org/officeDocument/2006/relationships/hyperlink" Target="https://openaccess.thecvf.com/content/CVPR2023/html/Garcia_Uncurated_Image-Text_Datasets_Shedding_Light_on_Demographic_Bias_CVPR_2023_paper.html" TargetMode="External"/><Relationship Id="rId7" Type="http://schemas.openxmlformats.org/officeDocument/2006/relationships/hyperlink" Target="https://arxiv.org/abs/2302.10893" TargetMode="External"/><Relationship Id="rId8" Type="http://schemas.openxmlformats.org/officeDocument/2006/relationships/hyperlink" Target="https://arxiv.org/abs/2309.0496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hyperlink" Target="http://drive.google.com/file/d/1PfYkStUKgGfbhz65xb246eQtxckGQ9bT/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t>Auditing GenAI Models in Computer Vision</a:t>
            </a:r>
            <a:endParaRPr sz="45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Slides by Fiona Guo</a:t>
            </a:r>
            <a:endParaRPr/>
          </a:p>
          <a:p>
            <a:pPr indent="0" lvl="0" marL="0" rtl="0" algn="ctr">
              <a:spcBef>
                <a:spcPts val="0"/>
              </a:spcBef>
              <a:spcAft>
                <a:spcPts val="0"/>
              </a:spcAft>
              <a:buNone/>
            </a:pPr>
            <a:r>
              <a:rPr lang="en"/>
              <a:t>Feb.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photo of someone who lives in [STATE]”</a:t>
            </a:r>
            <a:endParaRPr/>
          </a:p>
        </p:txBody>
      </p:sp>
      <p:sp>
        <p:nvSpPr>
          <p:cNvPr id="133" name="Google Shape;133;p22"/>
          <p:cNvSpPr txBox="1"/>
          <p:nvPr>
            <p:ph idx="1" type="body"/>
          </p:nvPr>
        </p:nvSpPr>
        <p:spPr>
          <a:xfrm>
            <a:off x="311700" y="3402750"/>
            <a:ext cx="8520600" cy="11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Separate model trained to detect race of face,</a:t>
            </a:r>
            <a:endParaRPr/>
          </a:p>
          <a:p>
            <a:pPr indent="0" lvl="0" marL="0" rtl="0" algn="l">
              <a:spcBef>
                <a:spcPts val="1200"/>
              </a:spcBef>
              <a:spcAft>
                <a:spcPts val="1200"/>
              </a:spcAft>
              <a:buNone/>
            </a:pPr>
            <a:r>
              <a:rPr lang="en"/>
              <a:t>Results strongly correlate with racial makeup of each state</a:t>
            </a:r>
            <a:endParaRPr/>
          </a:p>
        </p:txBody>
      </p:sp>
      <p:pic>
        <p:nvPicPr>
          <p:cNvPr id="134" name="Google Shape;134;p22"/>
          <p:cNvPicPr preferRelativeResize="0"/>
          <p:nvPr/>
        </p:nvPicPr>
        <p:blipFill>
          <a:blip r:embed="rId3">
            <a:alphaModFix/>
          </a:blip>
          <a:stretch>
            <a:fillRect/>
          </a:stretch>
        </p:blipFill>
        <p:spPr>
          <a:xfrm>
            <a:off x="0" y="1328961"/>
            <a:ext cx="9143998" cy="19750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3"/>
          <p:cNvPicPr preferRelativeResize="0"/>
          <p:nvPr/>
        </p:nvPicPr>
        <p:blipFill>
          <a:blip r:embed="rId3">
            <a:alphaModFix/>
          </a:blip>
          <a:stretch>
            <a:fillRect/>
          </a:stretch>
        </p:blipFill>
        <p:spPr>
          <a:xfrm>
            <a:off x="517488" y="717301"/>
            <a:ext cx="8109025" cy="4201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assumes “We” = “White” (othering) </a:t>
            </a:r>
            <a:endParaRPr/>
          </a:p>
        </p:txBody>
      </p:sp>
      <p:sp>
        <p:nvSpPr>
          <p:cNvPr id="147" name="Google Shape;147;p24"/>
          <p:cNvSpPr txBox="1"/>
          <p:nvPr>
            <p:ph idx="1" type="body"/>
          </p:nvPr>
        </p:nvSpPr>
        <p:spPr>
          <a:xfrm>
            <a:off x="311700" y="4028675"/>
            <a:ext cx="8520600" cy="54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Other findings: “white = patriotic”, “immigrant = non-white” </a:t>
            </a:r>
            <a:endParaRPr/>
          </a:p>
        </p:txBody>
      </p:sp>
      <p:pic>
        <p:nvPicPr>
          <p:cNvPr id="148" name="Google Shape;148;p24"/>
          <p:cNvPicPr preferRelativeResize="0"/>
          <p:nvPr/>
        </p:nvPicPr>
        <p:blipFill>
          <a:blip r:embed="rId3">
            <a:alphaModFix/>
          </a:blip>
          <a:stretch>
            <a:fillRect/>
          </a:stretch>
        </p:blipFill>
        <p:spPr>
          <a:xfrm>
            <a:off x="742950" y="1495025"/>
            <a:ext cx="7658100" cy="2533650"/>
          </a:xfrm>
          <a:prstGeom prst="rect">
            <a:avLst/>
          </a:prstGeom>
          <a:noFill/>
          <a:ln>
            <a:noFill/>
          </a:ln>
        </p:spPr>
      </p:pic>
      <p:sp>
        <p:nvSpPr>
          <p:cNvPr id="149" name="Google Shape;149;p24"/>
          <p:cNvSpPr/>
          <p:nvPr/>
        </p:nvSpPr>
        <p:spPr>
          <a:xfrm>
            <a:off x="4895025" y="1631975"/>
            <a:ext cx="711600" cy="28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on downstream tasks</a:t>
            </a:r>
            <a:endParaRPr/>
          </a:p>
        </p:txBody>
      </p:sp>
      <p:sp>
        <p:nvSpPr>
          <p:cNvPr id="155" name="Google Shape;155;p25"/>
          <p:cNvSpPr txBox="1"/>
          <p:nvPr>
            <p:ph idx="1" type="body"/>
          </p:nvPr>
        </p:nvSpPr>
        <p:spPr>
          <a:xfrm>
            <a:off x="311700" y="3979600"/>
            <a:ext cx="8520600" cy="112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“Is [FACE] American?”</a:t>
            </a:r>
            <a:br>
              <a:rPr lang="en"/>
            </a:br>
            <a:r>
              <a:rPr lang="en"/>
              <a:t>- White face: almost 100% labeled “</a:t>
            </a:r>
            <a:r>
              <a:rPr b="1" lang="en"/>
              <a:t>yes</a:t>
            </a:r>
            <a:r>
              <a:rPr lang="en"/>
              <a:t>”</a:t>
            </a:r>
            <a:br>
              <a:rPr lang="en"/>
            </a:br>
            <a:r>
              <a:rPr lang="en"/>
              <a:t>- Asian face: almost 100% labeled “</a:t>
            </a:r>
            <a:r>
              <a:rPr b="1" lang="en"/>
              <a:t>no</a:t>
            </a:r>
            <a:r>
              <a:rPr lang="en"/>
              <a:t>”</a:t>
            </a:r>
            <a:endParaRPr/>
          </a:p>
        </p:txBody>
      </p:sp>
      <p:pic>
        <p:nvPicPr>
          <p:cNvPr id="156" name="Google Shape;156;p25"/>
          <p:cNvPicPr preferRelativeResize="0"/>
          <p:nvPr/>
        </p:nvPicPr>
        <p:blipFill>
          <a:blip r:embed="rId3">
            <a:alphaModFix/>
          </a:blip>
          <a:stretch>
            <a:fillRect/>
          </a:stretch>
        </p:blipFill>
        <p:spPr>
          <a:xfrm>
            <a:off x="1260463" y="1061725"/>
            <a:ext cx="6623075" cy="296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6"/>
          <p:cNvPicPr preferRelativeResize="0"/>
          <p:nvPr/>
        </p:nvPicPr>
        <p:blipFill>
          <a:blip r:embed="rId3">
            <a:alphaModFix/>
          </a:blip>
          <a:stretch>
            <a:fillRect/>
          </a:stretch>
        </p:blipFill>
        <p:spPr>
          <a:xfrm>
            <a:off x="693325" y="585775"/>
            <a:ext cx="7757351" cy="4095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GenAI models treat older women as “all similar to each other”</a:t>
            </a:r>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7"/>
          <p:cNvPicPr preferRelativeResize="0"/>
          <p:nvPr/>
        </p:nvPicPr>
        <p:blipFill>
          <a:blip r:embed="rId3">
            <a:alphaModFix/>
          </a:blip>
          <a:stretch>
            <a:fillRect/>
          </a:stretch>
        </p:blipFill>
        <p:spPr>
          <a:xfrm>
            <a:off x="1860812" y="1232000"/>
            <a:ext cx="5422374" cy="3257349"/>
          </a:xfrm>
          <a:prstGeom prst="rect">
            <a:avLst/>
          </a:prstGeom>
          <a:noFill/>
          <a:ln>
            <a:noFill/>
          </a:ln>
        </p:spPr>
      </p:pic>
      <p:sp>
        <p:nvSpPr>
          <p:cNvPr id="171" name="Google Shape;171;p27"/>
          <p:cNvSpPr txBox="1"/>
          <p:nvPr/>
        </p:nvSpPr>
        <p:spPr>
          <a:xfrm>
            <a:off x="157475" y="4473400"/>
            <a:ext cx="391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[Wolfe and Caliskan, FAccT '22]</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GenAI models treat non-white people as “all similar to each other”</a:t>
            </a:r>
            <a:endParaRPr/>
          </a:p>
          <a:p>
            <a:pPr indent="0" lvl="0" marL="0" rtl="0" algn="l">
              <a:spcBef>
                <a:spcPts val="0"/>
              </a:spcBef>
              <a:spcAft>
                <a:spcPts val="0"/>
              </a:spcAft>
              <a:buNone/>
            </a:pPr>
            <a:r>
              <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1747337" y="1247375"/>
            <a:ext cx="5649325" cy="3550124"/>
          </a:xfrm>
          <a:prstGeom prst="rect">
            <a:avLst/>
          </a:prstGeom>
          <a:noFill/>
          <a:ln>
            <a:noFill/>
          </a:ln>
        </p:spPr>
      </p:pic>
      <p:sp>
        <p:nvSpPr>
          <p:cNvPr id="179" name="Google Shape;179;p28"/>
          <p:cNvSpPr txBox="1"/>
          <p:nvPr/>
        </p:nvSpPr>
        <p:spPr>
          <a:xfrm>
            <a:off x="157475" y="4473400"/>
            <a:ext cx="391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[Wolfe and Caliskan, FAccT '22]</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focuses on non-White</a:t>
            </a:r>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9"/>
          <p:cNvPicPr preferRelativeResize="0"/>
          <p:nvPr/>
        </p:nvPicPr>
        <p:blipFill>
          <a:blip r:embed="rId3">
            <a:alphaModFix/>
          </a:blip>
          <a:stretch>
            <a:fillRect/>
          </a:stretch>
        </p:blipFill>
        <p:spPr>
          <a:xfrm>
            <a:off x="2958226" y="346700"/>
            <a:ext cx="5045875" cy="4450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3">
            <a:alphaModFix/>
          </a:blip>
          <a:stretch>
            <a:fillRect/>
          </a:stretch>
        </p:blipFill>
        <p:spPr>
          <a:xfrm>
            <a:off x="2246410" y="1152475"/>
            <a:ext cx="4651190" cy="3991025"/>
          </a:xfrm>
          <a:prstGeom prst="rect">
            <a:avLst/>
          </a:prstGeom>
          <a:noFill/>
          <a:ln>
            <a:noFill/>
          </a:ln>
        </p:spPr>
      </p:pic>
      <p:sp>
        <p:nvSpPr>
          <p:cNvPr id="192" name="Google Shape;192;p30"/>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Model Prefers </a:t>
            </a:r>
            <a:r>
              <a:rPr lang="en" sz="4400"/>
              <a:t>Older</a:t>
            </a:r>
            <a:r>
              <a:rPr lang="en" sz="4400"/>
              <a:t> White Male</a:t>
            </a:r>
            <a:endParaRPr sz="4400"/>
          </a:p>
        </p:txBody>
      </p:sp>
      <p:sp>
        <p:nvSpPr>
          <p:cNvPr id="193" name="Google Shape;193;p30"/>
          <p:cNvSpPr txBox="1"/>
          <p:nvPr/>
        </p:nvSpPr>
        <p:spPr>
          <a:xfrm>
            <a:off x="7052750" y="1449050"/>
            <a:ext cx="260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[Wolfe and Caliskan, FAccT '22]</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15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Racial Bias</a:t>
            </a:r>
            <a:endParaRPr sz="4400"/>
          </a:p>
        </p:txBody>
      </p:sp>
      <p:pic>
        <p:nvPicPr>
          <p:cNvPr id="199" name="Google Shape;199;p31"/>
          <p:cNvPicPr preferRelativeResize="0"/>
          <p:nvPr/>
        </p:nvPicPr>
        <p:blipFill>
          <a:blip r:embed="rId3">
            <a:alphaModFix/>
          </a:blip>
          <a:stretch>
            <a:fillRect/>
          </a:stretch>
        </p:blipFill>
        <p:spPr>
          <a:xfrm>
            <a:off x="895588" y="960225"/>
            <a:ext cx="7352827" cy="4024676"/>
          </a:xfrm>
          <a:prstGeom prst="rect">
            <a:avLst/>
          </a:prstGeom>
          <a:noFill/>
          <a:ln>
            <a:noFill/>
          </a:ln>
        </p:spPr>
      </p:pic>
      <p:sp>
        <p:nvSpPr>
          <p:cNvPr id="200" name="Google Shape;200;p31"/>
          <p:cNvSpPr txBox="1"/>
          <p:nvPr/>
        </p:nvSpPr>
        <p:spPr>
          <a:xfrm>
            <a:off x="793525" y="1050500"/>
            <a:ext cx="459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Stable Diffusion</a:t>
            </a:r>
            <a:endParaRPr b="1" sz="1800">
              <a:solidFill>
                <a:schemeClr val="dk1"/>
              </a:solidFill>
            </a:endParaRPr>
          </a:p>
        </p:txBody>
      </p:sp>
      <p:sp>
        <p:nvSpPr>
          <p:cNvPr id="201" name="Google Shape;201;p31"/>
          <p:cNvSpPr txBox="1"/>
          <p:nvPr/>
        </p:nvSpPr>
        <p:spPr>
          <a:xfrm>
            <a:off x="4975750" y="4875925"/>
            <a:ext cx="439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https://www.bloomberg.com/graphics/2023-generative-ai-bias/</a:t>
            </a:r>
            <a:endParaRPr sz="9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 New Generation in CV!</a:t>
            </a:r>
            <a:endParaRPr sz="4400"/>
          </a:p>
        </p:txBody>
      </p:sp>
      <p:sp>
        <p:nvSpPr>
          <p:cNvPr id="61" name="Google Shape;61;p14"/>
          <p:cNvSpPr txBox="1"/>
          <p:nvPr>
            <p:ph idx="1" type="body"/>
          </p:nvPr>
        </p:nvSpPr>
        <p:spPr>
          <a:xfrm>
            <a:off x="311700" y="1152475"/>
            <a:ext cx="8832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333333"/>
                </a:solidFill>
                <a:highlight>
                  <a:srgbClr val="FCFCFC"/>
                </a:highlight>
                <a:latin typeface="Roboto"/>
                <a:ea typeface="Roboto"/>
                <a:cs typeface="Roboto"/>
                <a:sym typeface="Roboto"/>
              </a:rPr>
              <a:t>Generative multimodal models </a:t>
            </a:r>
            <a:r>
              <a:rPr lang="en" sz="2800">
                <a:solidFill>
                  <a:srgbClr val="333333"/>
                </a:solidFill>
                <a:highlight>
                  <a:srgbClr val="FCFCFC"/>
                </a:highlight>
                <a:latin typeface="Roboto"/>
                <a:ea typeface="Roboto"/>
                <a:cs typeface="Roboto"/>
                <a:sym typeface="Roboto"/>
              </a:rPr>
              <a:t>- tremendous growth</a:t>
            </a:r>
            <a:r>
              <a:rPr b="1" lang="en" sz="2800">
                <a:solidFill>
                  <a:srgbClr val="333333"/>
                </a:solidFill>
                <a:highlight>
                  <a:srgbClr val="FCFCFC"/>
                </a:highlight>
                <a:latin typeface="Roboto"/>
                <a:ea typeface="Roboto"/>
                <a:cs typeface="Roboto"/>
                <a:sym typeface="Roboto"/>
              </a:rPr>
              <a:t> </a:t>
            </a:r>
            <a:endParaRPr b="1" sz="2800">
              <a:solidFill>
                <a:srgbClr val="333333"/>
              </a:solidFill>
              <a:highlight>
                <a:srgbClr val="FCFCFC"/>
              </a:highlight>
              <a:latin typeface="Roboto"/>
              <a:ea typeface="Roboto"/>
              <a:cs typeface="Roboto"/>
              <a:sym typeface="Roboto"/>
            </a:endParaRPr>
          </a:p>
          <a:p>
            <a:pPr indent="-406400" lvl="0" marL="457200" rtl="0" algn="l">
              <a:spcBef>
                <a:spcPts val="1200"/>
              </a:spcBef>
              <a:spcAft>
                <a:spcPts val="0"/>
              </a:spcAft>
              <a:buClr>
                <a:srgbClr val="333333"/>
              </a:buClr>
              <a:buSzPts val="2800"/>
              <a:buFont typeface="Roboto"/>
              <a:buChar char="●"/>
            </a:pPr>
            <a:r>
              <a:rPr lang="en" sz="2800">
                <a:solidFill>
                  <a:srgbClr val="333333"/>
                </a:solidFill>
                <a:highlight>
                  <a:srgbClr val="FCFCFC"/>
                </a:highlight>
                <a:latin typeface="Roboto"/>
                <a:ea typeface="Roboto"/>
                <a:cs typeface="Roboto"/>
                <a:sym typeface="Roboto"/>
              </a:rPr>
              <a:t>Text/image-to-image</a:t>
            </a:r>
            <a:endParaRPr sz="2800">
              <a:solidFill>
                <a:srgbClr val="333333"/>
              </a:solidFill>
              <a:highlight>
                <a:srgbClr val="FCFCFC"/>
              </a:highlight>
              <a:latin typeface="Roboto"/>
              <a:ea typeface="Roboto"/>
              <a:cs typeface="Roboto"/>
              <a:sym typeface="Roboto"/>
            </a:endParaRPr>
          </a:p>
          <a:p>
            <a:pPr indent="-381000" lvl="1" marL="914400" rtl="0" algn="l">
              <a:spcBef>
                <a:spcPts val="0"/>
              </a:spcBef>
              <a:spcAft>
                <a:spcPts val="0"/>
              </a:spcAft>
              <a:buClr>
                <a:srgbClr val="333333"/>
              </a:buClr>
              <a:buSzPts val="2400"/>
              <a:buFont typeface="Roboto"/>
              <a:buChar char="○"/>
            </a:pPr>
            <a:r>
              <a:rPr lang="en" sz="2400">
                <a:solidFill>
                  <a:srgbClr val="333333"/>
                </a:solidFill>
                <a:highlight>
                  <a:srgbClr val="FCFCFC"/>
                </a:highlight>
                <a:latin typeface="Roboto"/>
                <a:ea typeface="Roboto"/>
                <a:cs typeface="Roboto"/>
                <a:sym typeface="Roboto"/>
              </a:rPr>
              <a:t>Image Generation</a:t>
            </a:r>
            <a:endParaRPr sz="2400">
              <a:solidFill>
                <a:srgbClr val="333333"/>
              </a:solidFill>
              <a:highlight>
                <a:srgbClr val="FCFCFC"/>
              </a:highlight>
              <a:latin typeface="Roboto"/>
              <a:ea typeface="Roboto"/>
              <a:cs typeface="Roboto"/>
              <a:sym typeface="Roboto"/>
            </a:endParaRPr>
          </a:p>
          <a:p>
            <a:pPr indent="-381000" lvl="1" marL="914400" rtl="0" algn="l">
              <a:spcBef>
                <a:spcPts val="0"/>
              </a:spcBef>
              <a:spcAft>
                <a:spcPts val="0"/>
              </a:spcAft>
              <a:buClr>
                <a:srgbClr val="333333"/>
              </a:buClr>
              <a:buSzPts val="2400"/>
              <a:buFont typeface="Roboto"/>
              <a:buChar char="○"/>
            </a:pPr>
            <a:r>
              <a:rPr lang="en" sz="2400">
                <a:solidFill>
                  <a:srgbClr val="333333"/>
                </a:solidFill>
                <a:highlight>
                  <a:srgbClr val="FCFCFC"/>
                </a:highlight>
                <a:latin typeface="Roboto"/>
                <a:ea typeface="Roboto"/>
                <a:cs typeface="Roboto"/>
                <a:sym typeface="Roboto"/>
              </a:rPr>
              <a:t>Outpainting/Inpainting</a:t>
            </a:r>
            <a:endParaRPr sz="2400">
              <a:solidFill>
                <a:srgbClr val="333333"/>
              </a:solidFill>
              <a:highlight>
                <a:srgbClr val="FCFCFC"/>
              </a:highlight>
              <a:latin typeface="Roboto"/>
              <a:ea typeface="Roboto"/>
              <a:cs typeface="Roboto"/>
              <a:sym typeface="Roboto"/>
            </a:endParaRPr>
          </a:p>
          <a:p>
            <a:pPr indent="-381000" lvl="1" marL="914400" rtl="0" algn="l">
              <a:spcBef>
                <a:spcPts val="0"/>
              </a:spcBef>
              <a:spcAft>
                <a:spcPts val="0"/>
              </a:spcAft>
              <a:buClr>
                <a:srgbClr val="333333"/>
              </a:buClr>
              <a:buSzPts val="2400"/>
              <a:buFont typeface="Roboto"/>
              <a:buChar char="○"/>
            </a:pPr>
            <a:r>
              <a:rPr lang="en" sz="2400">
                <a:solidFill>
                  <a:srgbClr val="333333"/>
                </a:solidFill>
                <a:highlight>
                  <a:srgbClr val="FCFCFC"/>
                </a:highlight>
                <a:latin typeface="Roboto"/>
                <a:ea typeface="Roboto"/>
                <a:cs typeface="Roboto"/>
                <a:sym typeface="Roboto"/>
              </a:rPr>
              <a:t>Variations</a:t>
            </a:r>
            <a:endParaRPr sz="2400">
              <a:solidFill>
                <a:srgbClr val="333333"/>
              </a:solidFill>
              <a:highlight>
                <a:srgbClr val="FCFCFC"/>
              </a:highlight>
              <a:latin typeface="Roboto"/>
              <a:ea typeface="Roboto"/>
              <a:cs typeface="Roboto"/>
              <a:sym typeface="Roboto"/>
            </a:endParaRPr>
          </a:p>
          <a:p>
            <a:pPr indent="-406400" lvl="0" marL="457200" rtl="0" algn="l">
              <a:spcBef>
                <a:spcPts val="0"/>
              </a:spcBef>
              <a:spcAft>
                <a:spcPts val="0"/>
              </a:spcAft>
              <a:buClr>
                <a:srgbClr val="333333"/>
              </a:buClr>
              <a:buSzPts val="2800"/>
              <a:buFont typeface="Roboto"/>
              <a:buChar char="●"/>
            </a:pPr>
            <a:r>
              <a:rPr lang="en" sz="2800">
                <a:solidFill>
                  <a:srgbClr val="333333"/>
                </a:solidFill>
                <a:highlight>
                  <a:srgbClr val="FCFCFC"/>
                </a:highlight>
                <a:latin typeface="Roboto"/>
                <a:ea typeface="Roboto"/>
                <a:cs typeface="Roboto"/>
                <a:sym typeface="Roboto"/>
              </a:rPr>
              <a:t>Image-to-text</a:t>
            </a:r>
            <a:endParaRPr sz="2800">
              <a:solidFill>
                <a:srgbClr val="333333"/>
              </a:solidFill>
              <a:highlight>
                <a:srgbClr val="FCFCFC"/>
              </a:highlight>
              <a:latin typeface="Roboto"/>
              <a:ea typeface="Roboto"/>
              <a:cs typeface="Roboto"/>
              <a:sym typeface="Roboto"/>
            </a:endParaRPr>
          </a:p>
          <a:p>
            <a:pPr indent="-381000" lvl="1" marL="914400" rtl="0" algn="l">
              <a:spcBef>
                <a:spcPts val="0"/>
              </a:spcBef>
              <a:spcAft>
                <a:spcPts val="0"/>
              </a:spcAft>
              <a:buClr>
                <a:srgbClr val="333333"/>
              </a:buClr>
              <a:buSzPts val="2400"/>
              <a:buFont typeface="Roboto"/>
              <a:buChar char="○"/>
            </a:pPr>
            <a:r>
              <a:rPr lang="en" sz="2400">
                <a:solidFill>
                  <a:srgbClr val="333333"/>
                </a:solidFill>
                <a:highlight>
                  <a:srgbClr val="FCFCFC"/>
                </a:highlight>
                <a:latin typeface="Roboto"/>
                <a:ea typeface="Roboto"/>
                <a:cs typeface="Roboto"/>
                <a:sym typeface="Roboto"/>
              </a:rPr>
              <a:t>Image Captioning</a:t>
            </a:r>
            <a:endParaRPr sz="2400">
              <a:solidFill>
                <a:srgbClr val="333333"/>
              </a:solidFill>
              <a:highlight>
                <a:srgbClr val="FCFCFC"/>
              </a:highlight>
              <a:latin typeface="Roboto"/>
              <a:ea typeface="Roboto"/>
              <a:cs typeface="Roboto"/>
              <a:sym typeface="Roboto"/>
            </a:endParaRPr>
          </a:p>
        </p:txBody>
      </p:sp>
      <p:grpSp>
        <p:nvGrpSpPr>
          <p:cNvPr id="62" name="Google Shape;62;p14"/>
          <p:cNvGrpSpPr/>
          <p:nvPr/>
        </p:nvGrpSpPr>
        <p:grpSpPr>
          <a:xfrm>
            <a:off x="7349650" y="2187075"/>
            <a:ext cx="1482651" cy="663995"/>
            <a:chOff x="4638050" y="175213"/>
            <a:chExt cx="1482651" cy="663995"/>
          </a:xfrm>
        </p:grpSpPr>
        <p:pic>
          <p:nvPicPr>
            <p:cNvPr id="63" name="Google Shape;63;p14"/>
            <p:cNvPicPr preferRelativeResize="0"/>
            <p:nvPr/>
          </p:nvPicPr>
          <p:blipFill>
            <a:blip r:embed="rId3">
              <a:alphaModFix/>
            </a:blip>
            <a:stretch>
              <a:fillRect/>
            </a:stretch>
          </p:blipFill>
          <p:spPr>
            <a:xfrm>
              <a:off x="4638050" y="513858"/>
              <a:ext cx="1482651" cy="325350"/>
            </a:xfrm>
            <a:prstGeom prst="rect">
              <a:avLst/>
            </a:prstGeom>
            <a:noFill/>
            <a:ln>
              <a:noFill/>
            </a:ln>
          </p:spPr>
        </p:pic>
        <p:pic>
          <p:nvPicPr>
            <p:cNvPr id="64" name="Google Shape;64;p14"/>
            <p:cNvPicPr preferRelativeResize="0"/>
            <p:nvPr/>
          </p:nvPicPr>
          <p:blipFill>
            <a:blip r:embed="rId4">
              <a:alphaModFix/>
            </a:blip>
            <a:stretch>
              <a:fillRect/>
            </a:stretch>
          </p:blipFill>
          <p:spPr>
            <a:xfrm>
              <a:off x="4638050" y="175213"/>
              <a:ext cx="1482650" cy="338637"/>
            </a:xfrm>
            <a:prstGeom prst="rect">
              <a:avLst/>
            </a:prstGeom>
            <a:noFill/>
            <a:ln>
              <a:noFill/>
            </a:ln>
          </p:spPr>
        </p:pic>
      </p:grpSp>
      <p:pic>
        <p:nvPicPr>
          <p:cNvPr id="65" name="Google Shape;65;p14"/>
          <p:cNvPicPr preferRelativeResize="0"/>
          <p:nvPr/>
        </p:nvPicPr>
        <p:blipFill rotWithShape="1">
          <a:blip r:embed="rId5">
            <a:alphaModFix/>
          </a:blip>
          <a:srcRect b="36915" l="0" r="0" t="28606"/>
          <a:stretch/>
        </p:blipFill>
        <p:spPr>
          <a:xfrm>
            <a:off x="4905325" y="2149623"/>
            <a:ext cx="2143125" cy="738900"/>
          </a:xfrm>
          <a:prstGeom prst="rect">
            <a:avLst/>
          </a:prstGeom>
          <a:noFill/>
          <a:ln>
            <a:noFill/>
          </a:ln>
        </p:spPr>
      </p:pic>
      <p:pic>
        <p:nvPicPr>
          <p:cNvPr id="66" name="Google Shape;66;p14"/>
          <p:cNvPicPr preferRelativeResize="0"/>
          <p:nvPr/>
        </p:nvPicPr>
        <p:blipFill rotWithShape="1">
          <a:blip r:embed="rId6">
            <a:alphaModFix/>
          </a:blip>
          <a:srcRect b="32388" l="19275" r="22803" t="29646"/>
          <a:stretch/>
        </p:blipFill>
        <p:spPr>
          <a:xfrm>
            <a:off x="4945275" y="3537537"/>
            <a:ext cx="1795500" cy="498223"/>
          </a:xfrm>
          <a:prstGeom prst="rect">
            <a:avLst/>
          </a:prstGeom>
          <a:noFill/>
          <a:ln>
            <a:noFill/>
          </a:ln>
        </p:spPr>
      </p:pic>
      <p:pic>
        <p:nvPicPr>
          <p:cNvPr id="67" name="Google Shape;67;p14"/>
          <p:cNvPicPr preferRelativeResize="0"/>
          <p:nvPr/>
        </p:nvPicPr>
        <p:blipFill rotWithShape="1">
          <a:blip r:embed="rId7">
            <a:alphaModFix/>
          </a:blip>
          <a:srcRect b="32371" l="25493" r="24441" t="30069"/>
          <a:stretch/>
        </p:blipFill>
        <p:spPr>
          <a:xfrm>
            <a:off x="7286275" y="3294188"/>
            <a:ext cx="1482650" cy="7415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471362" y="1152475"/>
            <a:ext cx="8201277" cy="3736224"/>
          </a:xfrm>
          <a:prstGeom prst="rect">
            <a:avLst/>
          </a:prstGeom>
          <a:noFill/>
          <a:ln>
            <a:noFill/>
          </a:ln>
        </p:spPr>
      </p:pic>
      <p:sp>
        <p:nvSpPr>
          <p:cNvPr id="207" name="Google Shape;207;p32"/>
          <p:cNvSpPr txBox="1"/>
          <p:nvPr>
            <p:ph type="title"/>
          </p:nvPr>
        </p:nvSpPr>
        <p:spPr>
          <a:xfrm>
            <a:off x="311700" y="15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Gender Bias</a:t>
            </a:r>
            <a:endParaRPr sz="4400"/>
          </a:p>
        </p:txBody>
      </p:sp>
      <p:sp>
        <p:nvSpPr>
          <p:cNvPr id="208" name="Google Shape;208;p32"/>
          <p:cNvSpPr txBox="1"/>
          <p:nvPr/>
        </p:nvSpPr>
        <p:spPr>
          <a:xfrm>
            <a:off x="4975750" y="4875925"/>
            <a:ext cx="439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a:t>
            </a:r>
            <a:r>
              <a:rPr lang="en" sz="900">
                <a:solidFill>
                  <a:schemeClr val="dk2"/>
                </a:solidFill>
              </a:rPr>
              <a:t>ource: https://www.bloomberg.com/graphics/2023-generative-ai-bias/</a:t>
            </a:r>
            <a:endParaRPr sz="900">
              <a:solidFill>
                <a:schemeClr val="dk2"/>
              </a:solidFill>
            </a:endParaRPr>
          </a:p>
        </p:txBody>
      </p:sp>
      <p:sp>
        <p:nvSpPr>
          <p:cNvPr id="209" name="Google Shape;209;p32"/>
          <p:cNvSpPr txBox="1"/>
          <p:nvPr/>
        </p:nvSpPr>
        <p:spPr>
          <a:xfrm>
            <a:off x="417000" y="872125"/>
            <a:ext cx="459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Stable Diffusion</a:t>
            </a:r>
            <a:endParaRPr b="1" sz="1800">
              <a:solidFill>
                <a:schemeClr val="dk1"/>
              </a:solidFill>
            </a:endParaRPr>
          </a:p>
        </p:txBody>
      </p:sp>
      <p:sp>
        <p:nvSpPr>
          <p:cNvPr id="210" name="Google Shape;210;p32"/>
          <p:cNvSpPr txBox="1"/>
          <p:nvPr/>
        </p:nvSpPr>
        <p:spPr>
          <a:xfrm>
            <a:off x="4515100" y="157625"/>
            <a:ext cx="4269600" cy="87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Most high-paying occupations in the dataset were dominated by men, except for low-paying jobs like housekeeper and cashier.</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1" type="body"/>
          </p:nvPr>
        </p:nvSpPr>
        <p:spPr>
          <a:xfrm>
            <a:off x="596250" y="1135875"/>
            <a:ext cx="7951500" cy="38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arabicPeriod"/>
            </a:pPr>
            <a:r>
              <a:rPr lang="en" sz="2400">
                <a:solidFill>
                  <a:schemeClr val="dk1"/>
                </a:solidFill>
              </a:rPr>
              <a:t>D</a:t>
            </a:r>
            <a:r>
              <a:rPr lang="en" sz="2400">
                <a:solidFill>
                  <a:schemeClr val="dk1"/>
                </a:solidFill>
              </a:rPr>
              <a:t>iagnostic prompts including target attributes, eg. </a:t>
            </a:r>
            <a:r>
              <a:rPr i="1" lang="en" sz="2400">
                <a:solidFill>
                  <a:schemeClr val="dk1"/>
                </a:solidFill>
              </a:rPr>
              <a:t>gender</a:t>
            </a:r>
            <a:r>
              <a:rPr lang="en" sz="2400">
                <a:solidFill>
                  <a:schemeClr val="dk1"/>
                </a:solidFill>
              </a:rPr>
              <a:t> </a:t>
            </a:r>
            <a:r>
              <a:rPr i="1" lang="en" sz="2400">
                <a:solidFill>
                  <a:schemeClr val="dk1"/>
                </a:solidFill>
              </a:rPr>
              <a:t>profession</a:t>
            </a:r>
            <a:r>
              <a:rPr lang="en" sz="2400">
                <a:solidFill>
                  <a:schemeClr val="dk1"/>
                </a:solidFill>
              </a:rPr>
              <a:t> for image generation.</a:t>
            </a:r>
            <a:endParaRPr sz="2400">
              <a:solidFill>
                <a:schemeClr val="dk1"/>
              </a:solidFill>
            </a:endParaRPr>
          </a:p>
          <a:p>
            <a:pPr indent="-381000" lvl="0" marL="457200" rtl="0" algn="l">
              <a:spcBef>
                <a:spcPts val="1000"/>
              </a:spcBef>
              <a:spcAft>
                <a:spcPts val="0"/>
              </a:spcAft>
              <a:buClr>
                <a:schemeClr val="dk1"/>
              </a:buClr>
              <a:buSzPts val="2400"/>
              <a:buAutoNum type="arabicPeriod"/>
            </a:pPr>
            <a:r>
              <a:rPr lang="en" sz="2400">
                <a:solidFill>
                  <a:schemeClr val="dk1"/>
                </a:solidFill>
              </a:rPr>
              <a:t>Detection of attributes in generated images, using </a:t>
            </a:r>
            <a:r>
              <a:rPr i="1" lang="en" sz="2400">
                <a:solidFill>
                  <a:schemeClr val="dk1"/>
                </a:solidFill>
              </a:rPr>
              <a:t>models</a:t>
            </a:r>
            <a:r>
              <a:rPr lang="en" sz="2400">
                <a:solidFill>
                  <a:schemeClr val="dk1"/>
                </a:solidFill>
              </a:rPr>
              <a:t> and/or </a:t>
            </a:r>
            <a:r>
              <a:rPr i="1" lang="en" sz="2400">
                <a:solidFill>
                  <a:schemeClr val="dk1"/>
                </a:solidFill>
              </a:rPr>
              <a:t>human evaluation</a:t>
            </a:r>
            <a:r>
              <a:rPr lang="en" sz="2400">
                <a:solidFill>
                  <a:schemeClr val="dk1"/>
                </a:solidFill>
              </a:rPr>
              <a:t>.</a:t>
            </a:r>
            <a:endParaRPr sz="2400">
              <a:solidFill>
                <a:schemeClr val="dk1"/>
              </a:solidFill>
            </a:endParaRPr>
          </a:p>
          <a:p>
            <a:pPr indent="-381000" lvl="0" marL="457200" rtl="0" algn="l">
              <a:spcBef>
                <a:spcPts val="1000"/>
              </a:spcBef>
              <a:spcAft>
                <a:spcPts val="1000"/>
              </a:spcAft>
              <a:buClr>
                <a:schemeClr val="dk1"/>
              </a:buClr>
              <a:buSzPts val="2400"/>
              <a:buAutoNum type="arabicPeriod"/>
            </a:pPr>
            <a:r>
              <a:rPr lang="en" sz="2400">
                <a:solidFill>
                  <a:schemeClr val="dk1"/>
                </a:solidFill>
              </a:rPr>
              <a:t>Quantify bias by some metrics, compared to ideal unbiased distributions.</a:t>
            </a:r>
            <a:endParaRPr sz="2400">
              <a:solidFill>
                <a:schemeClr val="dk1"/>
              </a:solidFill>
            </a:endParaRPr>
          </a:p>
        </p:txBody>
      </p:sp>
      <p:sp>
        <p:nvSpPr>
          <p:cNvPr id="216" name="Google Shape;216;p33"/>
          <p:cNvSpPr txBox="1"/>
          <p:nvPr>
            <p:ph type="title"/>
          </p:nvPr>
        </p:nvSpPr>
        <p:spPr>
          <a:xfrm>
            <a:off x="311700" y="15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Audit Black Box Models?</a:t>
            </a:r>
            <a:endParaRPr sz="4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idx="1" type="body"/>
          </p:nvPr>
        </p:nvSpPr>
        <p:spPr>
          <a:xfrm>
            <a:off x="199650" y="1102250"/>
            <a:ext cx="4809300" cy="38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[Cho et al., In ICCV, 2023]</a:t>
            </a:r>
            <a:endParaRPr sz="2400">
              <a:solidFill>
                <a:schemeClr val="dk1"/>
              </a:solidFill>
            </a:endParaRPr>
          </a:p>
          <a:p>
            <a:pPr indent="0" lvl="0" marL="0" rtl="0" algn="l">
              <a:spcBef>
                <a:spcPts val="1200"/>
              </a:spcBef>
              <a:spcAft>
                <a:spcPts val="0"/>
              </a:spcAft>
              <a:buNone/>
            </a:pPr>
            <a:r>
              <a:rPr lang="en" sz="2400">
                <a:solidFill>
                  <a:schemeClr val="dk1"/>
                </a:solidFill>
              </a:rPr>
              <a:t>1. Diagnostic prompts (</a:t>
            </a:r>
            <a:r>
              <a:rPr i="1" lang="en" sz="2400">
                <a:solidFill>
                  <a:schemeClr val="dk1"/>
                </a:solidFill>
              </a:rPr>
              <a:t>gender</a:t>
            </a:r>
            <a:r>
              <a:rPr lang="en" sz="2400">
                <a:solidFill>
                  <a:schemeClr val="dk1"/>
                </a:solidFill>
              </a:rPr>
              <a:t> + </a:t>
            </a:r>
            <a:r>
              <a:rPr i="1" lang="en" sz="2400">
                <a:solidFill>
                  <a:schemeClr val="dk1"/>
                </a:solidFill>
              </a:rPr>
              <a:t>profession</a:t>
            </a:r>
            <a:r>
              <a:rPr lang="en" sz="2400">
                <a:solidFill>
                  <a:schemeClr val="dk1"/>
                </a:solidFill>
              </a:rPr>
              <a:t>).</a:t>
            </a:r>
            <a:endParaRPr sz="2400">
              <a:solidFill>
                <a:schemeClr val="dk1"/>
              </a:solidFill>
            </a:endParaRPr>
          </a:p>
          <a:p>
            <a:pPr indent="0" lvl="0" marL="0" rtl="0" algn="l">
              <a:spcBef>
                <a:spcPts val="1200"/>
              </a:spcBef>
              <a:spcAft>
                <a:spcPts val="0"/>
              </a:spcAft>
              <a:buNone/>
            </a:pPr>
            <a:r>
              <a:rPr lang="en" sz="2400">
                <a:solidFill>
                  <a:schemeClr val="dk1"/>
                </a:solidFill>
              </a:rPr>
              <a:t>2. Detection of gender, skin tone and attributes using </a:t>
            </a:r>
            <a:r>
              <a:rPr i="1" lang="en" sz="2400">
                <a:solidFill>
                  <a:schemeClr val="dk1"/>
                </a:solidFill>
              </a:rPr>
              <a:t>models</a:t>
            </a:r>
            <a:r>
              <a:rPr lang="en" sz="2400">
                <a:solidFill>
                  <a:schemeClr val="dk1"/>
                </a:solidFill>
              </a:rPr>
              <a:t> and </a:t>
            </a:r>
            <a:r>
              <a:rPr i="1" lang="en" sz="2400">
                <a:solidFill>
                  <a:schemeClr val="dk1"/>
                </a:solidFill>
              </a:rPr>
              <a:t>human evaluation</a:t>
            </a:r>
            <a:r>
              <a:rPr lang="en" sz="2400">
                <a:solidFill>
                  <a:schemeClr val="dk1"/>
                </a:solidFill>
              </a:rPr>
              <a:t>.</a:t>
            </a:r>
            <a:endParaRPr sz="2400">
              <a:solidFill>
                <a:schemeClr val="dk1"/>
              </a:solidFill>
            </a:endParaRPr>
          </a:p>
          <a:p>
            <a:pPr indent="0" lvl="0" marL="0" rtl="0" algn="l">
              <a:spcBef>
                <a:spcPts val="1200"/>
              </a:spcBef>
              <a:spcAft>
                <a:spcPts val="1200"/>
              </a:spcAft>
              <a:buNone/>
            </a:pPr>
            <a:r>
              <a:rPr lang="en" sz="2400">
                <a:solidFill>
                  <a:schemeClr val="dk1"/>
                </a:solidFill>
              </a:rPr>
              <a:t>3. Quantify bias by average and variance.</a:t>
            </a:r>
            <a:endParaRPr sz="2400">
              <a:solidFill>
                <a:schemeClr val="dk1"/>
              </a:solidFill>
            </a:endParaRPr>
          </a:p>
        </p:txBody>
      </p:sp>
      <p:pic>
        <p:nvPicPr>
          <p:cNvPr id="222" name="Google Shape;222;p34"/>
          <p:cNvPicPr preferRelativeResize="0"/>
          <p:nvPr/>
        </p:nvPicPr>
        <p:blipFill>
          <a:blip r:embed="rId3">
            <a:alphaModFix/>
          </a:blip>
          <a:stretch>
            <a:fillRect/>
          </a:stretch>
        </p:blipFill>
        <p:spPr>
          <a:xfrm>
            <a:off x="4939600" y="922950"/>
            <a:ext cx="4204400" cy="3944474"/>
          </a:xfrm>
          <a:prstGeom prst="rect">
            <a:avLst/>
          </a:prstGeom>
          <a:noFill/>
          <a:ln>
            <a:noFill/>
          </a:ln>
        </p:spPr>
      </p:pic>
      <p:sp>
        <p:nvSpPr>
          <p:cNvPr id="223" name="Google Shape;223;p34"/>
          <p:cNvSpPr txBox="1"/>
          <p:nvPr>
            <p:ph type="title"/>
          </p:nvPr>
        </p:nvSpPr>
        <p:spPr>
          <a:xfrm>
            <a:off x="311700" y="15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Measure Bias?</a:t>
            </a:r>
            <a:endParaRPr sz="4400"/>
          </a:p>
        </p:txBody>
      </p:sp>
      <p:sp>
        <p:nvSpPr>
          <p:cNvPr id="224" name="Google Shape;224;p34"/>
          <p:cNvSpPr txBox="1"/>
          <p:nvPr/>
        </p:nvSpPr>
        <p:spPr>
          <a:xfrm>
            <a:off x="3843600" y="1102250"/>
            <a:ext cx="253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[1]</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 type="body"/>
          </p:nvPr>
        </p:nvSpPr>
        <p:spPr>
          <a:xfrm>
            <a:off x="311700" y="1006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chemeClr val="dk1"/>
                </a:solidFill>
              </a:rPr>
              <a:t>Examples generated using diagnostic prompts</a:t>
            </a:r>
            <a:endParaRPr sz="2400">
              <a:solidFill>
                <a:schemeClr val="dk1"/>
              </a:solidFill>
            </a:endParaRPr>
          </a:p>
        </p:txBody>
      </p:sp>
      <p:pic>
        <p:nvPicPr>
          <p:cNvPr id="230" name="Google Shape;230;p35"/>
          <p:cNvPicPr preferRelativeResize="0"/>
          <p:nvPr/>
        </p:nvPicPr>
        <p:blipFill>
          <a:blip r:embed="rId3">
            <a:alphaModFix/>
          </a:blip>
          <a:stretch>
            <a:fillRect/>
          </a:stretch>
        </p:blipFill>
        <p:spPr>
          <a:xfrm>
            <a:off x="0" y="1577941"/>
            <a:ext cx="9144003" cy="3464720"/>
          </a:xfrm>
          <a:prstGeom prst="rect">
            <a:avLst/>
          </a:prstGeom>
          <a:noFill/>
          <a:ln>
            <a:noFill/>
          </a:ln>
        </p:spPr>
      </p:pic>
      <p:sp>
        <p:nvSpPr>
          <p:cNvPr id="231" name="Google Shape;231;p35"/>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2400"/>
              <a:t>[Cho et al., In ICCV, 2023]</a:t>
            </a:r>
            <a:endParaRPr sz="4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2400"/>
              <a:t>[Cho et al., In ICCV, 2023]</a:t>
            </a:r>
            <a:endParaRPr sz="4400"/>
          </a:p>
        </p:txBody>
      </p:sp>
      <p:sp>
        <p:nvSpPr>
          <p:cNvPr id="237" name="Google Shape;237;p36"/>
          <p:cNvSpPr txBox="1"/>
          <p:nvPr/>
        </p:nvSpPr>
        <p:spPr>
          <a:xfrm>
            <a:off x="792750" y="1065913"/>
            <a:ext cx="7558500" cy="148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Gender</a:t>
            </a:r>
            <a:endParaRPr b="1" sz="2800">
              <a:solidFill>
                <a:schemeClr val="dk1"/>
              </a:solidFill>
            </a:endParaRPr>
          </a:p>
          <a:p>
            <a:pPr indent="0" lvl="0" marL="0" rtl="0" algn="l">
              <a:spcBef>
                <a:spcPts val="0"/>
              </a:spcBef>
              <a:spcAft>
                <a:spcPts val="0"/>
              </a:spcAft>
              <a:buNone/>
            </a:pPr>
            <a:r>
              <a:rPr lang="en" sz="2400">
                <a:solidFill>
                  <a:schemeClr val="dk1"/>
                </a:solidFill>
              </a:rPr>
              <a:t>- an overall tendency to generate male images</a:t>
            </a:r>
            <a:endParaRPr sz="2400">
              <a:solidFill>
                <a:schemeClr val="dk1"/>
              </a:solidFill>
            </a:endParaRPr>
          </a:p>
          <a:p>
            <a:pPr indent="0" lvl="0" marL="0" rtl="0" algn="l">
              <a:spcBef>
                <a:spcPts val="1000"/>
              </a:spcBef>
              <a:spcAft>
                <a:spcPts val="0"/>
              </a:spcAft>
              <a:buNone/>
            </a:pPr>
            <a:r>
              <a:rPr lang="en" sz="2400">
                <a:solidFill>
                  <a:schemeClr val="dk1"/>
                </a:solidFill>
              </a:rPr>
              <a:t>- </a:t>
            </a:r>
            <a:r>
              <a:rPr lang="en" sz="2400">
                <a:solidFill>
                  <a:schemeClr val="dk1"/>
                </a:solidFill>
              </a:rPr>
              <a:t>different gender biases in different professions</a:t>
            </a:r>
            <a:endParaRPr sz="2400">
              <a:solidFill>
                <a:schemeClr val="dk1"/>
              </a:solidFill>
            </a:endParaRPr>
          </a:p>
        </p:txBody>
      </p:sp>
      <p:grpSp>
        <p:nvGrpSpPr>
          <p:cNvPr id="238" name="Google Shape;238;p36"/>
          <p:cNvGrpSpPr/>
          <p:nvPr/>
        </p:nvGrpSpPr>
        <p:grpSpPr>
          <a:xfrm>
            <a:off x="2280849" y="2722907"/>
            <a:ext cx="4582310" cy="2267713"/>
            <a:chOff x="311700" y="3042400"/>
            <a:chExt cx="4123749" cy="1948375"/>
          </a:xfrm>
        </p:grpSpPr>
        <p:pic>
          <p:nvPicPr>
            <p:cNvPr id="239" name="Google Shape;239;p36"/>
            <p:cNvPicPr preferRelativeResize="0"/>
            <p:nvPr/>
          </p:nvPicPr>
          <p:blipFill>
            <a:blip r:embed="rId3">
              <a:alphaModFix/>
            </a:blip>
            <a:stretch>
              <a:fillRect/>
            </a:stretch>
          </p:blipFill>
          <p:spPr>
            <a:xfrm>
              <a:off x="311700" y="3042400"/>
              <a:ext cx="4123749" cy="1948375"/>
            </a:xfrm>
            <a:prstGeom prst="rect">
              <a:avLst/>
            </a:prstGeom>
            <a:noFill/>
            <a:ln>
              <a:noFill/>
            </a:ln>
          </p:spPr>
        </p:pic>
        <p:sp>
          <p:nvSpPr>
            <p:cNvPr id="240" name="Google Shape;240;p36"/>
            <p:cNvSpPr/>
            <p:nvPr/>
          </p:nvSpPr>
          <p:spPr>
            <a:xfrm>
              <a:off x="2667000" y="3843625"/>
              <a:ext cx="1344600" cy="17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6"/>
            <p:cNvSpPr/>
            <p:nvPr/>
          </p:nvSpPr>
          <p:spPr>
            <a:xfrm>
              <a:off x="1804200" y="3664225"/>
              <a:ext cx="537900" cy="17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418450" y="2827376"/>
            <a:ext cx="4307100" cy="2242475"/>
          </a:xfrm>
          <a:prstGeom prst="rect">
            <a:avLst/>
          </a:prstGeom>
          <a:noFill/>
          <a:ln>
            <a:noFill/>
          </a:ln>
        </p:spPr>
      </p:pic>
      <p:sp>
        <p:nvSpPr>
          <p:cNvPr id="247" name="Google Shape;247;p37"/>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2400"/>
              <a:t>[Cho et al., In ICCV, 2023]</a:t>
            </a:r>
            <a:endParaRPr sz="4400"/>
          </a:p>
        </p:txBody>
      </p:sp>
      <p:sp>
        <p:nvSpPr>
          <p:cNvPr id="248" name="Google Shape;248;p37"/>
          <p:cNvSpPr txBox="1"/>
          <p:nvPr/>
        </p:nvSpPr>
        <p:spPr>
          <a:xfrm>
            <a:off x="311700" y="930075"/>
            <a:ext cx="8520600" cy="22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Skin Tone</a:t>
            </a:r>
            <a:endParaRPr b="1" sz="2800">
              <a:solidFill>
                <a:schemeClr val="dk1"/>
              </a:solidFill>
            </a:endParaRPr>
          </a:p>
          <a:p>
            <a:pPr indent="0" lvl="0" marL="0" rtl="0" algn="l">
              <a:spcBef>
                <a:spcPts val="0"/>
              </a:spcBef>
              <a:spcAft>
                <a:spcPts val="0"/>
              </a:spcAft>
              <a:buNone/>
            </a:pPr>
            <a:r>
              <a:rPr lang="en" sz="2400">
                <a:solidFill>
                  <a:schemeClr val="dk1"/>
                </a:solidFill>
              </a:rPr>
              <a:t>- tendency to generate similar skin tones for all professions</a:t>
            </a:r>
            <a:endParaRPr sz="2400">
              <a:solidFill>
                <a:schemeClr val="dk1"/>
              </a:solidFill>
            </a:endParaRPr>
          </a:p>
          <a:p>
            <a:pPr indent="0" lvl="0" marL="0" rtl="0" algn="l">
              <a:spcBef>
                <a:spcPts val="1000"/>
              </a:spcBef>
              <a:spcAft>
                <a:spcPts val="0"/>
              </a:spcAft>
              <a:buNone/>
            </a:pPr>
            <a:r>
              <a:rPr lang="en" sz="2400">
                <a:solidFill>
                  <a:schemeClr val="dk1"/>
                </a:solidFill>
              </a:rPr>
              <a:t>- avg. generated skin tone between 5-6 (issue with the metric: what about very light and dark skin tones? Are all skin tones represented?)</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idx="1" type="body"/>
          </p:nvPr>
        </p:nvSpPr>
        <p:spPr>
          <a:xfrm>
            <a:off x="311700" y="10180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chemeClr val="dk1"/>
                </a:solidFill>
              </a:rPr>
              <a:t>Metric: </a:t>
            </a:r>
            <a:r>
              <a:rPr b="1" lang="en" sz="2400">
                <a:solidFill>
                  <a:schemeClr val="dk1"/>
                </a:solidFill>
              </a:rPr>
              <a:t>MAD</a:t>
            </a:r>
            <a:r>
              <a:rPr lang="en" sz="2400">
                <a:solidFill>
                  <a:schemeClr val="dk1"/>
                </a:solidFill>
              </a:rPr>
              <a:t> (</a:t>
            </a:r>
            <a:r>
              <a:rPr lang="en" sz="2400">
                <a:solidFill>
                  <a:schemeClr val="dk1"/>
                </a:solidFill>
              </a:rPr>
              <a:t>mean absolute deviation) - distance between detected gender/skin tone distribution and an unbiased uniform distribution (lower is better).</a:t>
            </a:r>
            <a:endParaRPr sz="2400">
              <a:solidFill>
                <a:schemeClr val="dk1"/>
              </a:solidFill>
            </a:endParaRPr>
          </a:p>
        </p:txBody>
      </p:sp>
      <p:pic>
        <p:nvPicPr>
          <p:cNvPr id="254" name="Google Shape;254;p38"/>
          <p:cNvPicPr preferRelativeResize="0"/>
          <p:nvPr/>
        </p:nvPicPr>
        <p:blipFill rotWithShape="1">
          <a:blip r:embed="rId3">
            <a:alphaModFix/>
          </a:blip>
          <a:srcRect b="33444" l="0" r="0" t="0"/>
          <a:stretch/>
        </p:blipFill>
        <p:spPr>
          <a:xfrm>
            <a:off x="713601" y="2633400"/>
            <a:ext cx="5902699" cy="2342000"/>
          </a:xfrm>
          <a:prstGeom prst="rect">
            <a:avLst/>
          </a:prstGeom>
          <a:noFill/>
          <a:ln>
            <a:noFill/>
          </a:ln>
        </p:spPr>
      </p:pic>
      <p:sp>
        <p:nvSpPr>
          <p:cNvPr id="255" name="Google Shape;255;p38"/>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1800">
                <a:solidFill>
                  <a:schemeClr val="dk2"/>
                </a:solidFill>
              </a:rPr>
              <a:t>[Cho et al., In ICCV, 2023]</a:t>
            </a:r>
            <a:endParaRPr sz="4400"/>
          </a:p>
        </p:txBody>
      </p:sp>
      <p:sp>
        <p:nvSpPr>
          <p:cNvPr id="256" name="Google Shape;256;p38"/>
          <p:cNvSpPr txBox="1"/>
          <p:nvPr/>
        </p:nvSpPr>
        <p:spPr>
          <a:xfrm>
            <a:off x="5973600" y="3695500"/>
            <a:ext cx="285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rPr>
              <a:t>miniDALL-E has less bias in gender and skin tone</a:t>
            </a:r>
            <a:endParaRPr sz="1800">
              <a:solidFill>
                <a:srgbClr val="CC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idx="1" type="body"/>
          </p:nvPr>
        </p:nvSpPr>
        <p:spPr>
          <a:xfrm>
            <a:off x="311700" y="1006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[Luccioni et al., Neurips, 2023]</a:t>
            </a:r>
            <a:endParaRPr/>
          </a:p>
        </p:txBody>
      </p:sp>
      <p:sp>
        <p:nvSpPr>
          <p:cNvPr id="262" name="Google Shape;262;p39"/>
          <p:cNvSpPr txBox="1"/>
          <p:nvPr>
            <p:ph type="title"/>
          </p:nvPr>
        </p:nvSpPr>
        <p:spPr>
          <a:xfrm>
            <a:off x="311700" y="15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Measure Bias?</a:t>
            </a:r>
            <a:endParaRPr sz="4400"/>
          </a:p>
        </p:txBody>
      </p:sp>
      <p:sp>
        <p:nvSpPr>
          <p:cNvPr id="263" name="Google Shape;263;p39"/>
          <p:cNvSpPr txBox="1"/>
          <p:nvPr/>
        </p:nvSpPr>
        <p:spPr>
          <a:xfrm>
            <a:off x="4486200" y="1006800"/>
            <a:ext cx="2796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a:solidFill>
                  <a:schemeClr val="dk1"/>
                </a:solidFill>
              </a:rPr>
              <a:t>Use the VQA model to generate image embeddings</a:t>
            </a:r>
            <a:endParaRPr sz="1800">
              <a:solidFill>
                <a:schemeClr val="dk2"/>
              </a:solidFill>
            </a:endParaRPr>
          </a:p>
        </p:txBody>
      </p:sp>
      <p:sp>
        <p:nvSpPr>
          <p:cNvPr id="264" name="Google Shape;264;p39"/>
          <p:cNvSpPr txBox="1"/>
          <p:nvPr/>
        </p:nvSpPr>
        <p:spPr>
          <a:xfrm>
            <a:off x="4486200" y="4495500"/>
            <a:ext cx="16275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None/>
            </a:pPr>
            <a:r>
              <a:rPr lang="en">
                <a:solidFill>
                  <a:schemeClr val="dk1"/>
                </a:solidFill>
              </a:rPr>
              <a:t>Visual question and answering</a:t>
            </a:r>
            <a:endParaRPr>
              <a:solidFill>
                <a:schemeClr val="dk1"/>
              </a:solidFill>
            </a:endParaRPr>
          </a:p>
        </p:txBody>
      </p:sp>
      <p:grpSp>
        <p:nvGrpSpPr>
          <p:cNvPr id="265" name="Google Shape;265;p39"/>
          <p:cNvGrpSpPr/>
          <p:nvPr/>
        </p:nvGrpSpPr>
        <p:grpSpPr>
          <a:xfrm>
            <a:off x="181313" y="1558725"/>
            <a:ext cx="8781377" cy="3584775"/>
            <a:chOff x="181313" y="1558725"/>
            <a:chExt cx="8781377" cy="3584775"/>
          </a:xfrm>
        </p:grpSpPr>
        <p:pic>
          <p:nvPicPr>
            <p:cNvPr id="266" name="Google Shape;266;p39"/>
            <p:cNvPicPr preferRelativeResize="0"/>
            <p:nvPr/>
          </p:nvPicPr>
          <p:blipFill>
            <a:blip r:embed="rId3">
              <a:alphaModFix/>
            </a:blip>
            <a:stretch>
              <a:fillRect/>
            </a:stretch>
          </p:blipFill>
          <p:spPr>
            <a:xfrm>
              <a:off x="181313" y="1558725"/>
              <a:ext cx="8781377" cy="3584775"/>
            </a:xfrm>
            <a:prstGeom prst="rect">
              <a:avLst/>
            </a:prstGeom>
            <a:noFill/>
            <a:ln>
              <a:noFill/>
            </a:ln>
          </p:spPr>
        </p:pic>
        <p:sp>
          <p:nvSpPr>
            <p:cNvPr id="267" name="Google Shape;267;p39"/>
            <p:cNvSpPr/>
            <p:nvPr/>
          </p:nvSpPr>
          <p:spPr>
            <a:xfrm>
              <a:off x="5675575" y="3912400"/>
              <a:ext cx="1345800" cy="187800"/>
            </a:xfrm>
            <a:prstGeom prst="rect">
              <a:avLst/>
            </a:prstGeom>
            <a:solidFill>
              <a:srgbClr val="EEFF41">
                <a:alpha val="5000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9"/>
            <p:cNvSpPr/>
            <p:nvPr/>
          </p:nvSpPr>
          <p:spPr>
            <a:xfrm>
              <a:off x="7021375" y="1706925"/>
              <a:ext cx="939000" cy="327600"/>
            </a:xfrm>
            <a:prstGeom prst="rect">
              <a:avLst/>
            </a:prstGeom>
            <a:solidFill>
              <a:srgbClr val="EEFF41">
                <a:alpha val="5000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chemeClr val="dk1"/>
                </a:solidFill>
              </a:rPr>
              <a:t>Text Features Analysis</a:t>
            </a:r>
            <a:endParaRPr b="1" sz="2400">
              <a:solidFill>
                <a:schemeClr val="dk1"/>
              </a:solidFill>
            </a:endParaRPr>
          </a:p>
          <a:p>
            <a:pPr indent="-381000" lvl="0" marL="457200" rtl="0" algn="l">
              <a:lnSpc>
                <a:spcPct val="100000"/>
              </a:lnSpc>
              <a:spcBef>
                <a:spcPts val="1000"/>
              </a:spcBef>
              <a:spcAft>
                <a:spcPts val="0"/>
              </a:spcAft>
              <a:buClr>
                <a:schemeClr val="dk1"/>
              </a:buClr>
              <a:buSzPts val="2400"/>
              <a:buChar char="-"/>
            </a:pPr>
            <a:r>
              <a:rPr lang="en" sz="2400">
                <a:solidFill>
                  <a:schemeClr val="dk1"/>
                </a:solidFill>
              </a:rPr>
              <a:t>% Man  &gt;&gt;  % woman</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More than 95% generations have gender markers (very few mention gender-neutral terms such as ‘person’, NONE use the ‘non-binary’ gender marker)</a:t>
            </a:r>
            <a:endParaRPr sz="2400">
              <a:solidFill>
                <a:schemeClr val="dk1"/>
              </a:solidFill>
            </a:endParaRPr>
          </a:p>
        </p:txBody>
      </p:sp>
      <p:sp>
        <p:nvSpPr>
          <p:cNvPr id="274" name="Google Shape;274;p40"/>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1800">
                <a:solidFill>
                  <a:schemeClr val="dk2"/>
                </a:solidFill>
              </a:rPr>
              <a:t>[Luccioni et al., Neurips, 2023]</a:t>
            </a:r>
            <a:endParaRPr sz="4400"/>
          </a:p>
        </p:txBody>
      </p:sp>
      <p:pic>
        <p:nvPicPr>
          <p:cNvPr id="275" name="Google Shape;275;p40"/>
          <p:cNvPicPr preferRelativeResize="0"/>
          <p:nvPr/>
        </p:nvPicPr>
        <p:blipFill>
          <a:blip r:embed="rId3">
            <a:alphaModFix/>
          </a:blip>
          <a:stretch>
            <a:fillRect/>
          </a:stretch>
        </p:blipFill>
        <p:spPr>
          <a:xfrm>
            <a:off x="0" y="3145062"/>
            <a:ext cx="9144000" cy="1774577"/>
          </a:xfrm>
          <a:prstGeom prst="rect">
            <a:avLst/>
          </a:prstGeom>
          <a:noFill/>
          <a:ln>
            <a:noFill/>
          </a:ln>
        </p:spPr>
      </p:pic>
      <p:sp>
        <p:nvSpPr>
          <p:cNvPr id="276" name="Google Shape;276;p40"/>
          <p:cNvSpPr txBox="1"/>
          <p:nvPr/>
        </p:nvSpPr>
        <p:spPr>
          <a:xfrm>
            <a:off x="62575" y="2987550"/>
            <a:ext cx="19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Stable diffusion</a:t>
            </a:r>
            <a:endParaRPr sz="1800">
              <a:solidFill>
                <a:schemeClr val="dk2"/>
              </a:solidFill>
            </a:endParaRPr>
          </a:p>
        </p:txBody>
      </p:sp>
      <p:cxnSp>
        <p:nvCxnSpPr>
          <p:cNvPr id="277" name="Google Shape;277;p40"/>
          <p:cNvCxnSpPr/>
          <p:nvPr/>
        </p:nvCxnSpPr>
        <p:spPr>
          <a:xfrm flipH="1">
            <a:off x="311550" y="3328150"/>
            <a:ext cx="178800" cy="57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1" type="body"/>
          </p:nvPr>
        </p:nvSpPr>
        <p:spPr>
          <a:xfrm>
            <a:off x="311700" y="863550"/>
            <a:ext cx="8520600" cy="67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400">
                <a:solidFill>
                  <a:schemeClr val="dk1"/>
                </a:solidFill>
              </a:rPr>
              <a:t>Clustering analysis</a:t>
            </a:r>
            <a:r>
              <a:rPr lang="en" sz="2400">
                <a:solidFill>
                  <a:schemeClr val="dk1"/>
                </a:solidFill>
              </a:rPr>
              <a:t> on embeddings of </a:t>
            </a:r>
            <a:r>
              <a:rPr lang="en" sz="2400">
                <a:solidFill>
                  <a:schemeClr val="dk1"/>
                </a:solidFill>
              </a:rPr>
              <a:t>generated</a:t>
            </a:r>
            <a:r>
              <a:rPr lang="en" sz="2400">
                <a:solidFill>
                  <a:schemeClr val="dk1"/>
                </a:solidFill>
              </a:rPr>
              <a:t> images</a:t>
            </a:r>
            <a:endParaRPr sz="2400">
              <a:solidFill>
                <a:schemeClr val="dk1"/>
              </a:solidFill>
            </a:endParaRPr>
          </a:p>
        </p:txBody>
      </p:sp>
      <p:pic>
        <p:nvPicPr>
          <p:cNvPr id="283" name="Google Shape;283;p41"/>
          <p:cNvPicPr preferRelativeResize="0"/>
          <p:nvPr/>
        </p:nvPicPr>
        <p:blipFill rotWithShape="1">
          <a:blip r:embed="rId3">
            <a:alphaModFix/>
          </a:blip>
          <a:srcRect b="8105" l="0" r="0" t="0"/>
          <a:stretch/>
        </p:blipFill>
        <p:spPr>
          <a:xfrm>
            <a:off x="3453350" y="1452350"/>
            <a:ext cx="5690651" cy="3497799"/>
          </a:xfrm>
          <a:prstGeom prst="rect">
            <a:avLst/>
          </a:prstGeom>
          <a:noFill/>
          <a:ln>
            <a:noFill/>
          </a:ln>
        </p:spPr>
      </p:pic>
      <p:sp>
        <p:nvSpPr>
          <p:cNvPr id="284" name="Google Shape;284;p41"/>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1800">
                <a:solidFill>
                  <a:schemeClr val="dk2"/>
                </a:solidFill>
              </a:rPr>
              <a:t>[Luccioni et al., Neurips, 2023]</a:t>
            </a:r>
            <a:endParaRPr sz="4400"/>
          </a:p>
        </p:txBody>
      </p:sp>
      <p:sp>
        <p:nvSpPr>
          <p:cNvPr id="285" name="Google Shape;285;p41"/>
          <p:cNvSpPr txBox="1"/>
          <p:nvPr/>
        </p:nvSpPr>
        <p:spPr>
          <a:xfrm>
            <a:off x="41750" y="1626600"/>
            <a:ext cx="3552300" cy="300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rPr>
              <a:t>“</a:t>
            </a:r>
            <a:r>
              <a:rPr i="1" lang="en" sz="2400">
                <a:solidFill>
                  <a:schemeClr val="dk1"/>
                </a:solidFill>
              </a:rPr>
              <a:t>Photo portrait of a laboratory technician.</a:t>
            </a:r>
            <a:r>
              <a:rPr lang="en" sz="2400">
                <a:solidFill>
                  <a:schemeClr val="dk1"/>
                </a:solidFill>
              </a:rPr>
              <a:t>” </a:t>
            </a:r>
            <a:endParaRPr sz="1800">
              <a:solidFill>
                <a:schemeClr val="dk2"/>
              </a:solidFill>
            </a:endParaRPr>
          </a:p>
          <a:p>
            <a:pPr indent="-368300" lvl="0" marL="457200" rtl="0" algn="l">
              <a:spcBef>
                <a:spcPts val="1200"/>
              </a:spcBef>
              <a:spcAft>
                <a:spcPts val="0"/>
              </a:spcAft>
              <a:buClr>
                <a:schemeClr val="dk1"/>
              </a:buClr>
              <a:buSzPts val="2200"/>
              <a:buChar char="-"/>
            </a:pPr>
            <a:r>
              <a:rPr lang="en" sz="2200">
                <a:solidFill>
                  <a:schemeClr val="dk1"/>
                </a:solidFill>
              </a:rPr>
              <a:t>Biggest cluster: man, caucasian, white, etc</a:t>
            </a:r>
            <a:endParaRPr sz="2200">
              <a:solidFill>
                <a:schemeClr val="dk1"/>
              </a:solidFill>
            </a:endParaRPr>
          </a:p>
          <a:p>
            <a:pPr indent="-368300" lvl="0" marL="457200" rtl="0" algn="l">
              <a:spcBef>
                <a:spcPts val="1000"/>
              </a:spcBef>
              <a:spcAft>
                <a:spcPts val="0"/>
              </a:spcAft>
              <a:buClr>
                <a:schemeClr val="dk1"/>
              </a:buClr>
              <a:buSzPts val="2200"/>
              <a:buChar char="-"/>
            </a:pPr>
            <a:r>
              <a:rPr b="1" lang="en" sz="2200">
                <a:solidFill>
                  <a:schemeClr val="dk1"/>
                </a:solidFill>
              </a:rPr>
              <a:t>Woman</a:t>
            </a:r>
            <a:r>
              <a:rPr lang="en" sz="2200">
                <a:solidFill>
                  <a:schemeClr val="dk1"/>
                </a:solidFill>
              </a:rPr>
              <a:t> and </a:t>
            </a:r>
            <a:r>
              <a:rPr lang="en" sz="2200" u="sng">
                <a:solidFill>
                  <a:schemeClr val="dk1"/>
                </a:solidFill>
              </a:rPr>
              <a:t>Black</a:t>
            </a:r>
            <a:r>
              <a:rPr lang="en" sz="2200">
                <a:solidFill>
                  <a:schemeClr val="dk1"/>
                </a:solidFill>
              </a:rPr>
              <a:t> related attributes are of minority</a:t>
            </a:r>
            <a:endParaRPr sz="2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1781637" y="911750"/>
            <a:ext cx="5580726" cy="4189074"/>
          </a:xfrm>
          <a:prstGeom prst="rect">
            <a:avLst/>
          </a:prstGeom>
          <a:noFill/>
          <a:ln>
            <a:noFill/>
          </a:ln>
        </p:spPr>
      </p:pic>
      <p:sp>
        <p:nvSpPr>
          <p:cNvPr id="73" name="Google Shape;73;p15"/>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 aligned to text prompt</a:t>
            </a:r>
            <a:endParaRPr/>
          </a:p>
        </p:txBody>
      </p:sp>
      <p:sp>
        <p:nvSpPr>
          <p:cNvPr id="74" name="Google Shape;74;p15"/>
          <p:cNvSpPr txBox="1"/>
          <p:nvPr/>
        </p:nvSpPr>
        <p:spPr>
          <a:xfrm>
            <a:off x="7403996" y="4512025"/>
            <a:ext cx="174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https://openai.com/dall-e-3</a:t>
            </a:r>
            <a:endParaRPr sz="9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idx="1" type="body"/>
          </p:nvPr>
        </p:nvSpPr>
        <p:spPr>
          <a:xfrm>
            <a:off x="311700" y="91252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woman and black people are under-represented across different quantiles</a:t>
            </a:r>
            <a:endParaRPr sz="2400">
              <a:solidFill>
                <a:schemeClr val="dk1"/>
              </a:solidFill>
            </a:endParaRPr>
          </a:p>
        </p:txBody>
      </p:sp>
      <p:pic>
        <p:nvPicPr>
          <p:cNvPr id="291" name="Google Shape;291;p42"/>
          <p:cNvPicPr preferRelativeResize="0"/>
          <p:nvPr/>
        </p:nvPicPr>
        <p:blipFill>
          <a:blip r:embed="rId3">
            <a:alphaModFix/>
          </a:blip>
          <a:stretch>
            <a:fillRect/>
          </a:stretch>
        </p:blipFill>
        <p:spPr>
          <a:xfrm>
            <a:off x="203825" y="2284850"/>
            <a:ext cx="8736352" cy="2785626"/>
          </a:xfrm>
          <a:prstGeom prst="rect">
            <a:avLst/>
          </a:prstGeom>
          <a:noFill/>
          <a:ln>
            <a:noFill/>
          </a:ln>
        </p:spPr>
      </p:pic>
      <p:sp>
        <p:nvSpPr>
          <p:cNvPr id="292" name="Google Shape;292;p42"/>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1800">
                <a:solidFill>
                  <a:schemeClr val="dk2"/>
                </a:solidFill>
              </a:rPr>
              <a:t>[Luccioni et al., Neurips, 2023]</a:t>
            </a:r>
            <a:endParaRPr sz="4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idx="1" type="body"/>
          </p:nvPr>
        </p:nvSpPr>
        <p:spPr>
          <a:xfrm>
            <a:off x="311700" y="94382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Bias least pronounced for Stable Diffusion v1.4, and most pronounced for Dall·E 2</a:t>
            </a:r>
            <a:endParaRPr sz="2400">
              <a:solidFill>
                <a:schemeClr val="dk1"/>
              </a:solidFill>
            </a:endParaRPr>
          </a:p>
        </p:txBody>
      </p:sp>
      <p:pic>
        <p:nvPicPr>
          <p:cNvPr id="298" name="Google Shape;298;p43"/>
          <p:cNvPicPr preferRelativeResize="0"/>
          <p:nvPr/>
        </p:nvPicPr>
        <p:blipFill>
          <a:blip r:embed="rId3">
            <a:alphaModFix/>
          </a:blip>
          <a:stretch>
            <a:fillRect/>
          </a:stretch>
        </p:blipFill>
        <p:spPr>
          <a:xfrm>
            <a:off x="0" y="2227891"/>
            <a:ext cx="9143999" cy="2915618"/>
          </a:xfrm>
          <a:prstGeom prst="rect">
            <a:avLst/>
          </a:prstGeom>
          <a:noFill/>
          <a:ln>
            <a:noFill/>
          </a:ln>
        </p:spPr>
      </p:pic>
      <p:sp>
        <p:nvSpPr>
          <p:cNvPr id="299" name="Google Shape;299;p43"/>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Measure Bias </a:t>
            </a:r>
            <a:r>
              <a:rPr lang="en" sz="1800">
                <a:solidFill>
                  <a:schemeClr val="dk2"/>
                </a:solidFill>
              </a:rPr>
              <a:t>[Luccioni et al., Neurips, 2023]</a:t>
            </a:r>
            <a:endParaRPr sz="4400"/>
          </a:p>
        </p:txBody>
      </p:sp>
      <p:sp>
        <p:nvSpPr>
          <p:cNvPr id="300" name="Google Shape;300;p43"/>
          <p:cNvSpPr/>
          <p:nvPr/>
        </p:nvSpPr>
        <p:spPr>
          <a:xfrm>
            <a:off x="4152350" y="3134175"/>
            <a:ext cx="970200" cy="110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3"/>
          <p:cNvSpPr/>
          <p:nvPr/>
        </p:nvSpPr>
        <p:spPr>
          <a:xfrm>
            <a:off x="1226975" y="3135350"/>
            <a:ext cx="536100" cy="110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3"/>
          <p:cNvSpPr/>
          <p:nvPr/>
        </p:nvSpPr>
        <p:spPr>
          <a:xfrm>
            <a:off x="8081525" y="3135350"/>
            <a:ext cx="970200" cy="110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More </a:t>
            </a:r>
            <a:r>
              <a:rPr lang="en" sz="2400">
                <a:solidFill>
                  <a:schemeClr val="dk1"/>
                </a:solidFill>
              </a:rPr>
              <a:t>Representative, Attribute-labeled Data</a:t>
            </a:r>
            <a:endParaRPr sz="2400">
              <a:solidFill>
                <a:schemeClr val="dk1"/>
              </a:solidFill>
            </a:endParaRPr>
          </a:p>
          <a:p>
            <a:pPr indent="0" lvl="0" marL="0" rtl="0" algn="l">
              <a:spcBef>
                <a:spcPts val="1200"/>
              </a:spcBef>
              <a:spcAft>
                <a:spcPts val="1200"/>
              </a:spcAft>
              <a:buNone/>
            </a:pPr>
            <a:r>
              <a:t/>
            </a:r>
            <a:endParaRPr/>
          </a:p>
        </p:txBody>
      </p:sp>
      <p:pic>
        <p:nvPicPr>
          <p:cNvPr id="308" name="Google Shape;308;p44"/>
          <p:cNvPicPr preferRelativeResize="0"/>
          <p:nvPr/>
        </p:nvPicPr>
        <p:blipFill>
          <a:blip r:embed="rId3">
            <a:alphaModFix/>
          </a:blip>
          <a:stretch>
            <a:fillRect/>
          </a:stretch>
        </p:blipFill>
        <p:spPr>
          <a:xfrm>
            <a:off x="229525" y="1810500"/>
            <a:ext cx="8684948" cy="3092175"/>
          </a:xfrm>
          <a:prstGeom prst="rect">
            <a:avLst/>
          </a:prstGeom>
          <a:noFill/>
          <a:ln>
            <a:noFill/>
          </a:ln>
        </p:spPr>
      </p:pic>
      <p:sp>
        <p:nvSpPr>
          <p:cNvPr id="309" name="Google Shape;309;p44"/>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Mitigate</a:t>
            </a:r>
            <a:r>
              <a:rPr lang="en" sz="4400"/>
              <a:t> Bias </a:t>
            </a:r>
            <a:r>
              <a:rPr lang="en" sz="1800">
                <a:solidFill>
                  <a:schemeClr val="dk2"/>
                </a:solidFill>
              </a:rPr>
              <a:t>[Garcia et al, CVPR 2023]</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5"/>
          <p:cNvPicPr preferRelativeResize="0"/>
          <p:nvPr/>
        </p:nvPicPr>
        <p:blipFill>
          <a:blip r:embed="rId3">
            <a:alphaModFix/>
          </a:blip>
          <a:stretch>
            <a:fillRect/>
          </a:stretch>
        </p:blipFill>
        <p:spPr>
          <a:xfrm>
            <a:off x="1855650" y="2824025"/>
            <a:ext cx="5432702" cy="2319474"/>
          </a:xfrm>
          <a:prstGeom prst="rect">
            <a:avLst/>
          </a:prstGeom>
          <a:noFill/>
          <a:ln>
            <a:noFill/>
          </a:ln>
        </p:spPr>
      </p:pic>
      <p:sp>
        <p:nvSpPr>
          <p:cNvPr id="315" name="Google Shape;315;p45"/>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Mitigate Bias </a:t>
            </a:r>
            <a:r>
              <a:rPr lang="en" sz="1800">
                <a:solidFill>
                  <a:schemeClr val="dk2"/>
                </a:solidFill>
              </a:rPr>
              <a:t>[Friedrich e</a:t>
            </a:r>
            <a:r>
              <a:rPr lang="en" sz="1800">
                <a:solidFill>
                  <a:schemeClr val="dk2"/>
                </a:solidFill>
              </a:rPr>
              <a:t>t al, 2023]</a:t>
            </a:r>
            <a:endParaRPr sz="4400"/>
          </a:p>
        </p:txBody>
      </p:sp>
      <p:sp>
        <p:nvSpPr>
          <p:cNvPr id="316" name="Google Shape;316;p45"/>
          <p:cNvSpPr txBox="1"/>
          <p:nvPr>
            <p:ph idx="1" type="body"/>
          </p:nvPr>
        </p:nvSpPr>
        <p:spPr>
          <a:xfrm>
            <a:off x="81400" y="842325"/>
            <a:ext cx="9307500" cy="329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dk1"/>
                </a:solidFill>
              </a:rPr>
              <a:t>Fair Diffusion</a:t>
            </a:r>
            <a:r>
              <a:rPr lang="en" sz="2400">
                <a:solidFill>
                  <a:schemeClr val="dk1"/>
                </a:solidFill>
              </a:rPr>
              <a:t> Model</a:t>
            </a:r>
            <a:endParaRPr sz="2400">
              <a:solidFill>
                <a:schemeClr val="dk1"/>
              </a:solidFill>
            </a:endParaRPr>
          </a:p>
          <a:p>
            <a:pPr indent="0" lvl="0" marL="0" rtl="0" algn="l">
              <a:lnSpc>
                <a:spcPct val="100000"/>
              </a:lnSpc>
              <a:spcBef>
                <a:spcPts val="1200"/>
              </a:spcBef>
              <a:spcAft>
                <a:spcPts val="0"/>
              </a:spcAft>
              <a:buNone/>
            </a:pPr>
            <a:r>
              <a:rPr lang="en" sz="2200">
                <a:solidFill>
                  <a:schemeClr val="dk1"/>
                </a:solidFill>
              </a:rPr>
              <a:t>Additional</a:t>
            </a:r>
            <a:r>
              <a:rPr lang="en" sz="2200">
                <a:solidFill>
                  <a:schemeClr val="dk1"/>
                </a:solidFill>
              </a:rPr>
              <a:t> textual descriptions e</a:t>
            </a:r>
            <a:r>
              <a:rPr baseline="-25000" lang="en" sz="2200">
                <a:solidFill>
                  <a:schemeClr val="dk1"/>
                </a:solidFill>
              </a:rPr>
              <a:t>i</a:t>
            </a:r>
            <a:r>
              <a:rPr lang="en" sz="2200">
                <a:solidFill>
                  <a:schemeClr val="dk1"/>
                </a:solidFill>
              </a:rPr>
              <a:t> (w/ scale and direction) to make image generations fairer on certain attributes </a:t>
            </a:r>
            <a:endParaRPr sz="2200">
              <a:solidFill>
                <a:schemeClr val="dk1"/>
              </a:solidFill>
            </a:endParaRPr>
          </a:p>
          <a:p>
            <a:pPr indent="0" lvl="0" marL="0" rtl="0" algn="l">
              <a:lnSpc>
                <a:spcPct val="100000"/>
              </a:lnSpc>
              <a:spcBef>
                <a:spcPts val="1200"/>
              </a:spcBef>
              <a:spcAft>
                <a:spcPts val="0"/>
              </a:spcAft>
              <a:buNone/>
            </a:pPr>
            <a:r>
              <a:rPr lang="en" sz="2200">
                <a:solidFill>
                  <a:schemeClr val="dk1"/>
                </a:solidFill>
              </a:rPr>
              <a:t>These additional fair instructions will be learned as embedding S</a:t>
            </a:r>
            <a:r>
              <a:rPr baseline="-25000" lang="en" sz="2200">
                <a:solidFill>
                  <a:schemeClr val="dk1"/>
                </a:solidFill>
              </a:rPr>
              <a:t>ei</a:t>
            </a:r>
            <a:endParaRPr sz="22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6"/>
          <p:cNvPicPr preferRelativeResize="0"/>
          <p:nvPr/>
        </p:nvPicPr>
        <p:blipFill>
          <a:blip r:embed="rId3">
            <a:alphaModFix/>
          </a:blip>
          <a:stretch>
            <a:fillRect/>
          </a:stretch>
        </p:blipFill>
        <p:spPr>
          <a:xfrm>
            <a:off x="-62600" y="1364746"/>
            <a:ext cx="8520602" cy="3320055"/>
          </a:xfrm>
          <a:prstGeom prst="rect">
            <a:avLst/>
          </a:prstGeom>
          <a:noFill/>
          <a:ln>
            <a:noFill/>
          </a:ln>
        </p:spPr>
      </p:pic>
      <p:sp>
        <p:nvSpPr>
          <p:cNvPr id="322" name="Google Shape;322;p46"/>
          <p:cNvSpPr txBox="1"/>
          <p:nvPr>
            <p:ph type="title"/>
          </p:nvPr>
        </p:nvSpPr>
        <p:spPr>
          <a:xfrm>
            <a:off x="311700" y="-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to Mitigate Bias </a:t>
            </a:r>
            <a:r>
              <a:rPr lang="en" sz="1800">
                <a:solidFill>
                  <a:schemeClr val="dk2"/>
                </a:solidFill>
              </a:rPr>
              <a:t>[Friedrich et al, 2023]</a:t>
            </a:r>
            <a:endParaRPr sz="4400"/>
          </a:p>
        </p:txBody>
      </p:sp>
      <p:sp>
        <p:nvSpPr>
          <p:cNvPr id="323" name="Google Shape;323;p46"/>
          <p:cNvSpPr txBox="1"/>
          <p:nvPr/>
        </p:nvSpPr>
        <p:spPr>
          <a:xfrm>
            <a:off x="8096050" y="1471050"/>
            <a:ext cx="949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white males only</a:t>
            </a:r>
            <a:endParaRPr sz="2200">
              <a:solidFill>
                <a:schemeClr val="dk1"/>
              </a:solidFill>
            </a:endParaRPr>
          </a:p>
        </p:txBody>
      </p:sp>
      <p:sp>
        <p:nvSpPr>
          <p:cNvPr id="324" name="Google Shape;324;p46"/>
          <p:cNvSpPr txBox="1"/>
          <p:nvPr/>
        </p:nvSpPr>
        <p:spPr>
          <a:xfrm>
            <a:off x="7964800" y="3036050"/>
            <a:ext cx="121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more</a:t>
            </a:r>
            <a:endParaRPr sz="2200">
              <a:solidFill>
                <a:schemeClr val="dk1"/>
              </a:solidFill>
            </a:endParaRPr>
          </a:p>
          <a:p>
            <a:pPr indent="0" lvl="0" marL="0" rtl="0" algn="l">
              <a:spcBef>
                <a:spcPts val="0"/>
              </a:spcBef>
              <a:spcAft>
                <a:spcPts val="0"/>
              </a:spcAft>
              <a:buNone/>
            </a:pPr>
            <a:r>
              <a:rPr lang="en" sz="2200">
                <a:solidFill>
                  <a:schemeClr val="dk1"/>
                </a:solidFill>
              </a:rPr>
              <a:t>diversity</a:t>
            </a:r>
            <a:endParaRPr sz="2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330" name="Google Shape;33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highlight>
                  <a:srgbClr val="FFFFFF"/>
                </a:highlight>
              </a:rPr>
              <a:t>[1] </a:t>
            </a:r>
            <a:r>
              <a:rPr lang="en" sz="1000" u="sng">
                <a:solidFill>
                  <a:schemeClr val="hlink"/>
                </a:solidFill>
                <a:hlinkClick r:id="rId3"/>
              </a:rPr>
              <a:t>https://openaccess.thecvf.com/content/ICCV2023/papers/Cho_DALL-Eval_Probing_the_Reasoning_Skills_and_Social_Biases_of_Text-to-Image_ICCV_2023_paper.pdf</a:t>
            </a:r>
            <a:endParaRPr sz="1000"/>
          </a:p>
          <a:p>
            <a:pPr indent="0" lvl="0" marL="0" rtl="0" algn="l">
              <a:lnSpc>
                <a:spcPct val="100000"/>
              </a:lnSpc>
              <a:spcBef>
                <a:spcPts val="1200"/>
              </a:spcBef>
              <a:spcAft>
                <a:spcPts val="0"/>
              </a:spcAft>
              <a:buNone/>
            </a:pPr>
            <a:r>
              <a:rPr lang="en" sz="1000"/>
              <a:t>[2] </a:t>
            </a:r>
            <a:r>
              <a:rPr lang="en" sz="1000" u="sng">
                <a:solidFill>
                  <a:schemeClr val="hlink"/>
                </a:solidFill>
                <a:hlinkClick r:id="rId4"/>
              </a:rPr>
              <a:t>https://link.springer.com/chapter/10.1007/978-3-031-37249-0_2</a:t>
            </a:r>
            <a:r>
              <a:rPr lang="en" sz="1000"/>
              <a:t> </a:t>
            </a:r>
            <a:endParaRPr sz="1000"/>
          </a:p>
          <a:p>
            <a:pPr indent="0" lvl="0" marL="0" rtl="0" algn="l">
              <a:lnSpc>
                <a:spcPct val="100000"/>
              </a:lnSpc>
              <a:spcBef>
                <a:spcPts val="1200"/>
              </a:spcBef>
              <a:spcAft>
                <a:spcPts val="0"/>
              </a:spcAft>
              <a:buNone/>
            </a:pPr>
            <a:r>
              <a:rPr lang="en" sz="1000"/>
              <a:t>[3] </a:t>
            </a:r>
            <a:r>
              <a:rPr lang="en" sz="1000">
                <a:solidFill>
                  <a:srgbClr val="222222"/>
                </a:solidFill>
                <a:highlight>
                  <a:srgbClr val="FFFFFF"/>
                </a:highlight>
              </a:rPr>
              <a:t>Luccioni, Sasha, et al. "Stable Bias: Evaluating Societal Representations in Diffusion Models." Thirty-seventh Conference on Neural Information Processing Systems Datasets and Benchmarks Track. 2023. </a:t>
            </a:r>
            <a:r>
              <a:rPr lang="en" sz="1000" u="sng">
                <a:solidFill>
                  <a:schemeClr val="hlink"/>
                </a:solidFill>
                <a:hlinkClick r:id="rId5"/>
              </a:rPr>
              <a:t>https://arxiv.org/abs/2303.11408</a:t>
            </a:r>
            <a:r>
              <a:rPr lang="en" sz="1000"/>
              <a:t> </a:t>
            </a:r>
            <a:endParaRPr sz="1000"/>
          </a:p>
          <a:p>
            <a:pPr indent="0" lvl="0" marL="0" rtl="0" algn="l">
              <a:lnSpc>
                <a:spcPct val="100000"/>
              </a:lnSpc>
              <a:spcBef>
                <a:spcPts val="1200"/>
              </a:spcBef>
              <a:spcAft>
                <a:spcPts val="0"/>
              </a:spcAft>
              <a:buNone/>
            </a:pPr>
            <a:r>
              <a:rPr lang="en" sz="1000"/>
              <a:t>[4] </a:t>
            </a:r>
            <a:r>
              <a:rPr lang="en" sz="1000" u="sng">
                <a:solidFill>
                  <a:schemeClr val="hlink"/>
                </a:solidFill>
                <a:hlinkClick r:id="rId6"/>
              </a:rPr>
              <a:t>https://openaccess.thecvf.com/content/CVPR2023/html/Garcia_Uncurated_Image-Text_Datasets_Shedding_Light_on_Demographic_Bias_CVPR_2023_paper.html</a:t>
            </a:r>
            <a:r>
              <a:rPr lang="en" sz="1000"/>
              <a:t> </a:t>
            </a:r>
            <a:endParaRPr sz="1000"/>
          </a:p>
          <a:p>
            <a:pPr indent="0" lvl="0" marL="0" rtl="0" algn="l">
              <a:lnSpc>
                <a:spcPct val="100000"/>
              </a:lnSpc>
              <a:spcBef>
                <a:spcPts val="1200"/>
              </a:spcBef>
              <a:spcAft>
                <a:spcPts val="0"/>
              </a:spcAft>
              <a:buNone/>
            </a:pPr>
            <a:r>
              <a:rPr lang="en" sz="1000"/>
              <a:t>[5] </a:t>
            </a:r>
            <a:r>
              <a:rPr lang="en" sz="1000" u="sng">
                <a:solidFill>
                  <a:schemeClr val="hlink"/>
                </a:solidFill>
                <a:hlinkClick r:id="rId7"/>
              </a:rPr>
              <a:t>https://arxiv.org/abs/2302.10893</a:t>
            </a:r>
            <a:r>
              <a:rPr lang="en" sz="1000"/>
              <a:t> </a:t>
            </a:r>
            <a:endParaRPr sz="1000"/>
          </a:p>
          <a:p>
            <a:pPr indent="0" lvl="0" marL="0" rtl="0" algn="l">
              <a:lnSpc>
                <a:spcPct val="100000"/>
              </a:lnSpc>
              <a:spcBef>
                <a:spcPts val="1200"/>
              </a:spcBef>
              <a:spcAft>
                <a:spcPts val="0"/>
              </a:spcAft>
              <a:buNone/>
            </a:pPr>
            <a:r>
              <a:rPr lang="en" sz="1000"/>
              <a:t>[6] </a:t>
            </a:r>
            <a:r>
              <a:rPr lang="en" sz="1000" u="sng">
                <a:solidFill>
                  <a:schemeClr val="hlink"/>
                </a:solidFill>
                <a:hlinkClick r:id="rId8"/>
              </a:rPr>
              <a:t>https://arxiv.org/abs/2309.04965</a:t>
            </a:r>
            <a:r>
              <a:rPr lang="en" sz="1000"/>
              <a:t> </a:t>
            </a:r>
            <a:endParaRPr sz="1000"/>
          </a:p>
          <a:p>
            <a:pPr indent="0" lvl="0" marL="0" rtl="0" algn="l">
              <a:lnSpc>
                <a:spcPct val="100000"/>
              </a:lnSpc>
              <a:spcBef>
                <a:spcPts val="1200"/>
              </a:spcBef>
              <a:spcAft>
                <a:spcPts val="0"/>
              </a:spcAft>
              <a:buNone/>
            </a:pPr>
            <a:r>
              <a:rPr lang="en" sz="1000"/>
              <a:t>[7] </a:t>
            </a:r>
            <a:r>
              <a:rPr lang="en" sz="1000" u="sng">
                <a:solidFill>
                  <a:schemeClr val="hlink"/>
                </a:solidFill>
                <a:hlinkClick r:id="rId9"/>
              </a:rPr>
              <a:t>https://arxiv.org/abs/2011.13456</a:t>
            </a:r>
            <a:r>
              <a:rPr lang="en" sz="1000"/>
              <a:t> </a:t>
            </a:r>
            <a:endParaRPr sz="1000"/>
          </a:p>
          <a:p>
            <a:pPr indent="0" lvl="0" marL="0" rtl="0" algn="l">
              <a:lnSpc>
                <a:spcPct val="100000"/>
              </a:lnSpc>
              <a:spcBef>
                <a:spcPts val="1200"/>
              </a:spcBef>
              <a:spcAft>
                <a:spcPts val="0"/>
              </a:spcAft>
              <a:buNone/>
            </a:pPr>
            <a:r>
              <a:rPr lang="en" sz="1000"/>
              <a:t>[8] </a:t>
            </a:r>
            <a:r>
              <a:rPr lang="en" sz="1000" u="sng">
                <a:solidFill>
                  <a:schemeClr val="hlink"/>
                </a:solidFill>
                <a:hlinkClick r:id="rId10"/>
              </a:rPr>
              <a:t>https://dl.acm.org/doi/pdf/10.1145/3514094.3534136</a:t>
            </a:r>
            <a:r>
              <a:rPr lang="en" sz="1000"/>
              <a:t> </a:t>
            </a:r>
            <a:endParaRPr sz="1000"/>
          </a:p>
          <a:p>
            <a:pPr indent="0" lvl="0" marL="0" rtl="0" algn="l">
              <a:lnSpc>
                <a:spcPct val="100000"/>
              </a:lnSpc>
              <a:spcBef>
                <a:spcPts val="1200"/>
              </a:spcBef>
              <a:spcAft>
                <a:spcPts val="0"/>
              </a:spcAft>
              <a:buNone/>
            </a:pPr>
            <a:r>
              <a:rPr lang="en" sz="1000"/>
              <a:t>[9] </a:t>
            </a:r>
            <a:r>
              <a:rPr lang="en" sz="1000" u="sng">
                <a:solidFill>
                  <a:schemeClr val="hlink"/>
                </a:solidFill>
                <a:hlinkClick r:id="rId11"/>
              </a:rPr>
              <a:t>https://dl.acm.org/doi/abs/10.1145/3531146.3533183</a:t>
            </a:r>
            <a:r>
              <a:rPr lang="en" sz="1000"/>
              <a:t> </a:t>
            </a:r>
            <a:endParaRPr sz="1000"/>
          </a:p>
          <a:p>
            <a:pPr indent="0" lvl="0" marL="0" rtl="0" algn="l">
              <a:lnSpc>
                <a:spcPct val="100000"/>
              </a:lnSpc>
              <a:spcBef>
                <a:spcPts val="1200"/>
              </a:spcBef>
              <a:spcAft>
                <a:spcPts val="1200"/>
              </a:spcAft>
              <a:buNone/>
            </a:pPr>
            <a:r>
              <a:rPr lang="en" sz="1000"/>
              <a:t>[10] </a:t>
            </a:r>
            <a:r>
              <a:rPr lang="en" sz="1000" u="sng">
                <a:solidFill>
                  <a:schemeClr val="hlink"/>
                </a:solidFill>
                <a:hlinkClick r:id="rId12"/>
              </a:rPr>
              <a:t>https://arxiv.org/abs/2304.04874</a:t>
            </a:r>
            <a:r>
              <a:rPr lang="en" sz="1000"/>
              <a:t> </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6"/>
          <p:cNvGrpSpPr/>
          <p:nvPr/>
        </p:nvGrpSpPr>
        <p:grpSpPr>
          <a:xfrm>
            <a:off x="1347871" y="597903"/>
            <a:ext cx="7019365" cy="2269666"/>
            <a:chOff x="3120075" y="2079349"/>
            <a:chExt cx="6369660" cy="2361776"/>
          </a:xfrm>
        </p:grpSpPr>
        <p:pic>
          <p:nvPicPr>
            <p:cNvPr id="80" name="Google Shape;80;p16"/>
            <p:cNvPicPr preferRelativeResize="0"/>
            <p:nvPr/>
          </p:nvPicPr>
          <p:blipFill>
            <a:blip r:embed="rId3">
              <a:alphaModFix/>
            </a:blip>
            <a:stretch>
              <a:fillRect/>
            </a:stretch>
          </p:blipFill>
          <p:spPr>
            <a:xfrm>
              <a:off x="3120075" y="2079349"/>
              <a:ext cx="2114174" cy="2025476"/>
            </a:xfrm>
            <a:prstGeom prst="rect">
              <a:avLst/>
            </a:prstGeom>
            <a:noFill/>
            <a:ln>
              <a:noFill/>
            </a:ln>
          </p:spPr>
        </p:pic>
        <p:pic>
          <p:nvPicPr>
            <p:cNvPr id="81" name="Google Shape;81;p16"/>
            <p:cNvPicPr preferRelativeResize="0"/>
            <p:nvPr/>
          </p:nvPicPr>
          <p:blipFill>
            <a:blip r:embed="rId4">
              <a:alphaModFix/>
            </a:blip>
            <a:stretch>
              <a:fillRect/>
            </a:stretch>
          </p:blipFill>
          <p:spPr>
            <a:xfrm>
              <a:off x="7029826" y="2079350"/>
              <a:ext cx="2114174" cy="2025476"/>
            </a:xfrm>
            <a:prstGeom prst="rect">
              <a:avLst/>
            </a:prstGeom>
            <a:noFill/>
            <a:ln>
              <a:noFill/>
            </a:ln>
          </p:spPr>
        </p:pic>
        <p:cxnSp>
          <p:nvCxnSpPr>
            <p:cNvPr id="82" name="Google Shape;82;p16"/>
            <p:cNvCxnSpPr>
              <a:stCxn id="80" idx="3"/>
              <a:endCxn id="81" idx="1"/>
            </p:cNvCxnSpPr>
            <p:nvPr/>
          </p:nvCxnSpPr>
          <p:spPr>
            <a:xfrm>
              <a:off x="5234249" y="3092087"/>
              <a:ext cx="1795500" cy="0"/>
            </a:xfrm>
            <a:prstGeom prst="straightConnector1">
              <a:avLst/>
            </a:prstGeom>
            <a:noFill/>
            <a:ln cap="flat" cmpd="sng" w="38100">
              <a:solidFill>
                <a:schemeClr val="dk2"/>
              </a:solidFill>
              <a:prstDash val="solid"/>
              <a:round/>
              <a:headEnd len="med" w="med" type="none"/>
              <a:tailEnd len="med" w="med" type="stealth"/>
            </a:ln>
          </p:spPr>
        </p:cxnSp>
        <p:sp>
          <p:nvSpPr>
            <p:cNvPr id="83" name="Google Shape;83;p16"/>
            <p:cNvSpPr txBox="1"/>
            <p:nvPr/>
          </p:nvSpPr>
          <p:spPr>
            <a:xfrm>
              <a:off x="5539925" y="2273900"/>
              <a:ext cx="1206600" cy="76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rPr>
                <a:t>Prompt:</a:t>
              </a:r>
              <a:endParaRPr b="1" sz="1800">
                <a:solidFill>
                  <a:schemeClr val="dk2"/>
                </a:solidFill>
              </a:endParaRPr>
            </a:p>
            <a:p>
              <a:pPr indent="0" lvl="0" marL="0" rtl="0" algn="ctr">
                <a:spcBef>
                  <a:spcPts val="0"/>
                </a:spcBef>
                <a:spcAft>
                  <a:spcPts val="0"/>
                </a:spcAft>
                <a:buNone/>
              </a:pPr>
              <a:r>
                <a:rPr b="1" lang="en" sz="1800">
                  <a:solidFill>
                    <a:schemeClr val="dk2"/>
                  </a:solidFill>
                </a:rPr>
                <a:t>Cute cat</a:t>
              </a:r>
              <a:endParaRPr b="1" sz="1800">
                <a:solidFill>
                  <a:schemeClr val="dk2"/>
                </a:solidFill>
              </a:endParaRPr>
            </a:p>
          </p:txBody>
        </p:sp>
        <p:sp>
          <p:nvSpPr>
            <p:cNvPr id="84" name="Google Shape;84;p16"/>
            <p:cNvSpPr txBox="1"/>
            <p:nvPr/>
          </p:nvSpPr>
          <p:spPr>
            <a:xfrm>
              <a:off x="7141035" y="4104825"/>
              <a:ext cx="2348700" cy="33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https://openai.com/dall-e-2</a:t>
              </a:r>
              <a:endParaRPr sz="900">
                <a:solidFill>
                  <a:schemeClr val="dk2"/>
                </a:solidFill>
              </a:endParaRPr>
            </a:p>
          </p:txBody>
        </p:sp>
      </p:grpSp>
      <p:sp>
        <p:nvSpPr>
          <p:cNvPr id="85" name="Google Shape;85;p16"/>
          <p:cNvSpPr txBox="1"/>
          <p:nvPr>
            <p:ph type="title"/>
          </p:nvPr>
        </p:nvSpPr>
        <p:spPr>
          <a:xfrm>
            <a:off x="202675" y="317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Captioning:</a:t>
            </a:r>
            <a:endParaRPr/>
          </a:p>
        </p:txBody>
      </p:sp>
      <p:pic>
        <p:nvPicPr>
          <p:cNvPr id="86" name="Google Shape;86;p16"/>
          <p:cNvPicPr preferRelativeResize="0"/>
          <p:nvPr/>
        </p:nvPicPr>
        <p:blipFill rotWithShape="1">
          <a:blip r:embed="rId5">
            <a:alphaModFix/>
          </a:blip>
          <a:srcRect b="23658" l="0" r="0" t="0"/>
          <a:stretch/>
        </p:blipFill>
        <p:spPr>
          <a:xfrm>
            <a:off x="3260525" y="2895600"/>
            <a:ext cx="3029299" cy="2229850"/>
          </a:xfrm>
          <a:prstGeom prst="rect">
            <a:avLst/>
          </a:prstGeom>
          <a:noFill/>
          <a:ln>
            <a:noFill/>
          </a:ln>
        </p:spPr>
      </p:pic>
      <p:pic>
        <p:nvPicPr>
          <p:cNvPr id="87" name="Google Shape;87;p16"/>
          <p:cNvPicPr preferRelativeResize="0"/>
          <p:nvPr/>
        </p:nvPicPr>
        <p:blipFill rotWithShape="1">
          <a:blip r:embed="rId5">
            <a:alphaModFix/>
          </a:blip>
          <a:srcRect b="0" l="0" r="0" t="80586"/>
          <a:stretch/>
        </p:blipFill>
        <p:spPr>
          <a:xfrm>
            <a:off x="6200625" y="3743410"/>
            <a:ext cx="2854175" cy="534239"/>
          </a:xfrm>
          <a:prstGeom prst="rect">
            <a:avLst/>
          </a:prstGeom>
          <a:noFill/>
          <a:ln>
            <a:noFill/>
          </a:ln>
        </p:spPr>
      </p:pic>
      <p:sp>
        <p:nvSpPr>
          <p:cNvPr id="88" name="Google Shape;88;p16"/>
          <p:cNvSpPr txBox="1"/>
          <p:nvPr>
            <p:ph type="title"/>
          </p:nvPr>
        </p:nvSpPr>
        <p:spPr>
          <a:xfrm>
            <a:off x="2026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Variations:</a:t>
            </a:r>
            <a:endParaRPr/>
          </a:p>
        </p:txBody>
      </p:sp>
      <p:sp>
        <p:nvSpPr>
          <p:cNvPr id="89" name="Google Shape;89;p16"/>
          <p:cNvSpPr txBox="1"/>
          <p:nvPr/>
        </p:nvSpPr>
        <p:spPr>
          <a:xfrm>
            <a:off x="8460100" y="4277650"/>
            <a:ext cx="249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[6]</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311700" y="1033550"/>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2400">
                <a:solidFill>
                  <a:schemeClr val="dk1"/>
                </a:solidFill>
              </a:rPr>
              <a:t>Step 1: </a:t>
            </a:r>
            <a:r>
              <a:rPr b="1" lang="en" sz="2400">
                <a:solidFill>
                  <a:schemeClr val="dk1"/>
                </a:solidFill>
              </a:rPr>
              <a:t>CLIP</a:t>
            </a:r>
            <a:r>
              <a:rPr lang="en" sz="2400">
                <a:solidFill>
                  <a:schemeClr val="dk1"/>
                </a:solidFill>
              </a:rPr>
              <a:t> (Contrastive Language-Image Pre-training) - Train a </a:t>
            </a:r>
            <a:r>
              <a:rPr lang="en" sz="2400" u="sng">
                <a:solidFill>
                  <a:schemeClr val="dk1"/>
                </a:solidFill>
              </a:rPr>
              <a:t>text encoder</a:t>
            </a:r>
            <a:r>
              <a:rPr lang="en" sz="2400">
                <a:solidFill>
                  <a:schemeClr val="dk1"/>
                </a:solidFill>
              </a:rPr>
              <a:t> and an </a:t>
            </a:r>
            <a:r>
              <a:rPr lang="en" sz="2400" u="sng">
                <a:solidFill>
                  <a:schemeClr val="dk1"/>
                </a:solidFill>
              </a:rPr>
              <a:t>image encoder</a:t>
            </a:r>
            <a:r>
              <a:rPr lang="en" sz="2400">
                <a:solidFill>
                  <a:schemeClr val="dk1"/>
                </a:solidFill>
              </a:rPr>
              <a:t> while learning the link between textual semantics and visual representations</a:t>
            </a:r>
            <a:endParaRPr sz="2400">
              <a:solidFill>
                <a:schemeClr val="dk1"/>
              </a:solidFill>
            </a:endParaRPr>
          </a:p>
          <a:p>
            <a:pPr indent="0" lvl="0" marL="0" rtl="0" algn="l">
              <a:spcBef>
                <a:spcPts val="1200"/>
              </a:spcBef>
              <a:spcAft>
                <a:spcPts val="1200"/>
              </a:spcAft>
              <a:buNone/>
            </a:pPr>
            <a:r>
              <a:t/>
            </a:r>
            <a:endParaRPr/>
          </a:p>
        </p:txBody>
      </p:sp>
      <p:pic>
        <p:nvPicPr>
          <p:cNvPr id="95" name="Google Shape;95;p17" title="Screen Recording 2024-01-10 at 12.20.36 PM.mov">
            <a:hlinkClick r:id="rId4"/>
          </p:cNvPr>
          <p:cNvPicPr preferRelativeResize="0"/>
          <p:nvPr/>
        </p:nvPicPr>
        <p:blipFill>
          <a:blip r:embed="rId5">
            <a:alphaModFix/>
          </a:blip>
          <a:stretch>
            <a:fillRect/>
          </a:stretch>
        </p:blipFill>
        <p:spPr>
          <a:xfrm>
            <a:off x="2741875" y="2398325"/>
            <a:ext cx="3660250" cy="2745175"/>
          </a:xfrm>
          <a:prstGeom prst="rect">
            <a:avLst/>
          </a:prstGeom>
          <a:noFill/>
          <a:ln>
            <a:noFill/>
          </a:ln>
        </p:spPr>
      </p:pic>
      <p:sp>
        <p:nvSpPr>
          <p:cNvPr id="96" name="Google Shape;96;p17"/>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does DALL-E work?</a:t>
            </a:r>
            <a:endParaRPr sz="4400"/>
          </a:p>
        </p:txBody>
      </p:sp>
      <p:sp>
        <p:nvSpPr>
          <p:cNvPr id="97" name="Google Shape;97;p17"/>
          <p:cNvSpPr txBox="1"/>
          <p:nvPr/>
        </p:nvSpPr>
        <p:spPr>
          <a:xfrm>
            <a:off x="6788625" y="4618250"/>
            <a:ext cx="237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https://www.assemblyai.com/blog/how-dall-e-2-actually-works/</a:t>
            </a:r>
            <a:endParaRPr sz="9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311700" y="1003825"/>
            <a:ext cx="85206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chemeClr val="dk1"/>
                </a:solidFill>
              </a:rPr>
              <a:t>Step 2: Text prompt → CLIP text encoder → text encoding</a:t>
            </a:r>
            <a:endParaRPr sz="2400">
              <a:solidFill>
                <a:schemeClr val="dk1"/>
              </a:solidFill>
            </a:endParaRPr>
          </a:p>
          <a:p>
            <a:pPr indent="0" lvl="0" marL="0" marR="0" rtl="0" algn="l">
              <a:lnSpc>
                <a:spcPct val="100000"/>
              </a:lnSpc>
              <a:spcBef>
                <a:spcPts val="0"/>
              </a:spcBef>
              <a:spcAft>
                <a:spcPts val="0"/>
              </a:spcAft>
              <a:buNone/>
            </a:pPr>
            <a:r>
              <a:rPr lang="en" sz="2400">
                <a:solidFill>
                  <a:schemeClr val="dk1"/>
                </a:solidFill>
              </a:rPr>
              <a:t>Step 3: A </a:t>
            </a:r>
            <a:r>
              <a:rPr b="1" lang="en" sz="2400">
                <a:solidFill>
                  <a:schemeClr val="dk1"/>
                </a:solidFill>
              </a:rPr>
              <a:t>Prior</a:t>
            </a:r>
            <a:r>
              <a:rPr lang="en" sz="2400">
                <a:solidFill>
                  <a:schemeClr val="dk1"/>
                </a:solidFill>
              </a:rPr>
              <a:t> model (diffusion-based) maps text encoding to image encoding</a:t>
            </a:r>
            <a:endParaRPr sz="2400">
              <a:solidFill>
                <a:schemeClr val="dk1"/>
              </a:solidFill>
            </a:endParaRPr>
          </a:p>
          <a:p>
            <a:pPr indent="0" lvl="0" marL="0" marR="0" rtl="0" algn="l">
              <a:lnSpc>
                <a:spcPct val="100000"/>
              </a:lnSpc>
              <a:spcBef>
                <a:spcPts val="0"/>
              </a:spcBef>
              <a:spcAft>
                <a:spcPts val="0"/>
              </a:spcAft>
              <a:buNone/>
            </a:pPr>
            <a:r>
              <a:rPr lang="en" sz="2400">
                <a:solidFill>
                  <a:schemeClr val="dk1"/>
                </a:solidFill>
              </a:rPr>
              <a:t>Step 4: The </a:t>
            </a:r>
            <a:r>
              <a:rPr b="1" lang="en" sz="2400">
                <a:solidFill>
                  <a:schemeClr val="dk1"/>
                </a:solidFill>
              </a:rPr>
              <a:t>GLIDE</a:t>
            </a:r>
            <a:r>
              <a:rPr lang="en" sz="2400">
                <a:solidFill>
                  <a:schemeClr val="dk1"/>
                </a:solidFill>
              </a:rPr>
              <a:t> model (diffusion-based) generate image based on image encoding</a:t>
            </a:r>
            <a:endParaRPr sz="2400">
              <a:solidFill>
                <a:schemeClr val="dk1"/>
              </a:solidFill>
            </a:endParaRPr>
          </a:p>
          <a:p>
            <a:pPr indent="0" lvl="0" marL="0" rtl="0" algn="l">
              <a:spcBef>
                <a:spcPts val="0"/>
              </a:spcBef>
              <a:spcAft>
                <a:spcPts val="1200"/>
              </a:spcAft>
              <a:buNone/>
            </a:pPr>
            <a:r>
              <a:t/>
            </a:r>
            <a:endParaRPr/>
          </a:p>
        </p:txBody>
      </p:sp>
      <p:grpSp>
        <p:nvGrpSpPr>
          <p:cNvPr id="103" name="Google Shape;103;p18"/>
          <p:cNvGrpSpPr/>
          <p:nvPr/>
        </p:nvGrpSpPr>
        <p:grpSpPr>
          <a:xfrm>
            <a:off x="971088" y="3052517"/>
            <a:ext cx="7201813" cy="1962375"/>
            <a:chOff x="0" y="2478689"/>
            <a:chExt cx="9143998" cy="2664822"/>
          </a:xfrm>
        </p:grpSpPr>
        <p:pic>
          <p:nvPicPr>
            <p:cNvPr id="104" name="Google Shape;104;p18"/>
            <p:cNvPicPr preferRelativeResize="0"/>
            <p:nvPr/>
          </p:nvPicPr>
          <p:blipFill>
            <a:blip r:embed="rId3">
              <a:alphaModFix/>
            </a:blip>
            <a:stretch>
              <a:fillRect/>
            </a:stretch>
          </p:blipFill>
          <p:spPr>
            <a:xfrm>
              <a:off x="0" y="2478689"/>
              <a:ext cx="9143998" cy="2664822"/>
            </a:xfrm>
            <a:prstGeom prst="rect">
              <a:avLst/>
            </a:prstGeom>
            <a:noFill/>
            <a:ln>
              <a:noFill/>
            </a:ln>
          </p:spPr>
        </p:pic>
        <p:pic>
          <p:nvPicPr>
            <p:cNvPr id="105" name="Google Shape;105;p18"/>
            <p:cNvPicPr preferRelativeResize="0"/>
            <p:nvPr/>
          </p:nvPicPr>
          <p:blipFill>
            <a:blip r:embed="rId4">
              <a:alphaModFix/>
            </a:blip>
            <a:stretch>
              <a:fillRect/>
            </a:stretch>
          </p:blipFill>
          <p:spPr>
            <a:xfrm>
              <a:off x="2745175" y="3010300"/>
              <a:ext cx="3300173" cy="1829799"/>
            </a:xfrm>
            <a:prstGeom prst="rect">
              <a:avLst/>
            </a:prstGeom>
            <a:noFill/>
            <a:ln>
              <a:noFill/>
            </a:ln>
          </p:spPr>
        </p:pic>
      </p:grpSp>
      <p:sp>
        <p:nvSpPr>
          <p:cNvPr id="106" name="Google Shape;106;p18"/>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How does DALL-E work?</a:t>
            </a:r>
            <a:endParaRPr sz="4400"/>
          </a:p>
        </p:txBody>
      </p:sp>
      <p:sp>
        <p:nvSpPr>
          <p:cNvPr id="107" name="Google Shape;107;p18"/>
          <p:cNvSpPr txBox="1"/>
          <p:nvPr/>
        </p:nvSpPr>
        <p:spPr>
          <a:xfrm>
            <a:off x="5391250" y="4820650"/>
            <a:ext cx="4905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https://www.assemblyai.com/blog/how-dall-e-2-actually-works/</a:t>
            </a:r>
            <a:endParaRPr sz="9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From Image to Noise is easy</a:t>
            </a:r>
            <a:endParaRPr sz="2400">
              <a:solidFill>
                <a:schemeClr val="dk1"/>
              </a:solidFill>
            </a:endParaRPr>
          </a:p>
          <a:p>
            <a:pPr indent="0" lvl="0" marL="0" rtl="0" algn="l">
              <a:spcBef>
                <a:spcPts val="0"/>
              </a:spcBef>
              <a:spcAft>
                <a:spcPts val="0"/>
              </a:spcAft>
              <a:buNone/>
            </a:pPr>
            <a:r>
              <a:rPr lang="en" sz="2400">
                <a:solidFill>
                  <a:schemeClr val="dk1"/>
                </a:solidFill>
              </a:rPr>
              <a:t>From Noise to Image is </a:t>
            </a:r>
            <a:r>
              <a:rPr b="1" lang="en" sz="2400">
                <a:solidFill>
                  <a:schemeClr val="dk1"/>
                </a:solidFill>
              </a:rPr>
              <a:t>Image Generation</a:t>
            </a:r>
            <a:r>
              <a:rPr lang="en" sz="2400">
                <a:solidFill>
                  <a:schemeClr val="dk1"/>
                </a:solidFill>
              </a:rPr>
              <a:t>!</a:t>
            </a:r>
            <a:endParaRPr sz="2400">
              <a:solidFill>
                <a:schemeClr val="dk1"/>
              </a:solidFill>
            </a:endParaRPr>
          </a:p>
        </p:txBody>
      </p:sp>
      <p:sp>
        <p:nvSpPr>
          <p:cNvPr id="113" name="Google Shape;113;p19"/>
          <p:cNvSpPr txBox="1"/>
          <p:nvPr>
            <p:ph type="title"/>
          </p:nvPr>
        </p:nvSpPr>
        <p:spPr>
          <a:xfrm>
            <a:off x="311700" y="2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Diffusion Model</a:t>
            </a:r>
            <a:endParaRPr sz="4400"/>
          </a:p>
        </p:txBody>
      </p:sp>
      <p:pic>
        <p:nvPicPr>
          <p:cNvPr id="114" name="Google Shape;114;p19"/>
          <p:cNvPicPr preferRelativeResize="0"/>
          <p:nvPr/>
        </p:nvPicPr>
        <p:blipFill>
          <a:blip r:embed="rId3">
            <a:alphaModFix/>
          </a:blip>
          <a:stretch>
            <a:fillRect/>
          </a:stretch>
        </p:blipFill>
        <p:spPr>
          <a:xfrm>
            <a:off x="1258675" y="2298125"/>
            <a:ext cx="6626651" cy="2845376"/>
          </a:xfrm>
          <a:prstGeom prst="rect">
            <a:avLst/>
          </a:prstGeom>
          <a:noFill/>
          <a:ln>
            <a:noFill/>
          </a:ln>
        </p:spPr>
      </p:pic>
      <p:sp>
        <p:nvSpPr>
          <p:cNvPr id="115" name="Google Shape;115;p19"/>
          <p:cNvSpPr txBox="1"/>
          <p:nvPr/>
        </p:nvSpPr>
        <p:spPr>
          <a:xfrm>
            <a:off x="8354475" y="4548875"/>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[7]</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2175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Biases in GenAI?</a:t>
            </a:r>
            <a:endParaRPr sz="4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299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American == White??</a:t>
            </a:r>
            <a:endParaRPr sz="4400"/>
          </a:p>
        </p:txBody>
      </p:sp>
      <p:pic>
        <p:nvPicPr>
          <p:cNvPr id="126" name="Google Shape;126;p21"/>
          <p:cNvPicPr preferRelativeResize="0"/>
          <p:nvPr/>
        </p:nvPicPr>
        <p:blipFill>
          <a:blip r:embed="rId3">
            <a:alphaModFix/>
          </a:blip>
          <a:stretch>
            <a:fillRect/>
          </a:stretch>
        </p:blipFill>
        <p:spPr>
          <a:xfrm>
            <a:off x="0" y="1963161"/>
            <a:ext cx="9144001" cy="1956779"/>
          </a:xfrm>
          <a:prstGeom prst="rect">
            <a:avLst/>
          </a:prstGeom>
          <a:noFill/>
          <a:ln>
            <a:noFill/>
          </a:ln>
        </p:spPr>
      </p:pic>
      <p:sp>
        <p:nvSpPr>
          <p:cNvPr id="127" name="Google Shape;127;p21"/>
          <p:cNvSpPr txBox="1"/>
          <p:nvPr/>
        </p:nvSpPr>
        <p:spPr>
          <a:xfrm>
            <a:off x="469500" y="1501450"/>
            <a:ext cx="300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[Wolfe, AIES 2022]</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